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3" r:id="rId3"/>
    <p:sldId id="263" r:id="rId4"/>
    <p:sldId id="260" r:id="rId5"/>
    <p:sldId id="265" r:id="rId6"/>
    <p:sldId id="267" r:id="rId7"/>
    <p:sldId id="268" r:id="rId8"/>
    <p:sldId id="257" r:id="rId9"/>
    <p:sldId id="258" r:id="rId10"/>
    <p:sldId id="264" r:id="rId11"/>
    <p:sldId id="259" r:id="rId12"/>
    <p:sldId id="274" r:id="rId13"/>
    <p:sldId id="275" r:id="rId14"/>
    <p:sldId id="276" r:id="rId15"/>
    <p:sldId id="278" r:id="rId16"/>
    <p:sldId id="269" r:id="rId17"/>
    <p:sldId id="271" r:id="rId18"/>
    <p:sldId id="279" r:id="rId19"/>
    <p:sldId id="280" r:id="rId20"/>
    <p:sldId id="272" r:id="rId21"/>
    <p:sldId id="270" r:id="rId22"/>
    <p:sldId id="281" r:id="rId23"/>
    <p:sldId id="282" r:id="rId24"/>
    <p:sldId id="273" r:id="rId25"/>
    <p:sldId id="287" r:id="rId26"/>
    <p:sldId id="286" r:id="rId27"/>
    <p:sldId id="283" r:id="rId28"/>
    <p:sldId id="288" r:id="rId29"/>
    <p:sldId id="289" r:id="rId30"/>
    <p:sldId id="290" r:id="rId31"/>
    <p:sldId id="291" r:id="rId32"/>
    <p:sldId id="305" r:id="rId33"/>
    <p:sldId id="306" r:id="rId34"/>
    <p:sldId id="261" r:id="rId35"/>
    <p:sldId id="292" r:id="rId36"/>
    <p:sldId id="300" r:id="rId37"/>
    <p:sldId id="302" r:id="rId38"/>
    <p:sldId id="303" r:id="rId39"/>
    <p:sldId id="301" r:id="rId40"/>
    <p:sldId id="304" r:id="rId41"/>
    <p:sldId id="294" r:id="rId42"/>
    <p:sldId id="295" r:id="rId43"/>
    <p:sldId id="296" r:id="rId44"/>
    <p:sldId id="297" r:id="rId45"/>
    <p:sldId id="298" r:id="rId46"/>
    <p:sldId id="299" r:id="rId47"/>
    <p:sldId id="262" r:id="rId48"/>
    <p:sldId id="284" r:id="rId49"/>
    <p:sldId id="28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4"/>
  </p:normalViewPr>
  <p:slideViewPr>
    <p:cSldViewPr snapToGrid="0" snapToObjects="1">
      <p:cViewPr>
        <p:scale>
          <a:sx n="110" d="100"/>
          <a:sy n="110" d="100"/>
        </p:scale>
        <p:origin x="1176"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4/25/19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csharpcorner.com/article/asp-net-core-2-0-apply-bootstrap-template/" TargetMode="Externa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www.completecsharptutorial.com/asp-net-mvc5/html-beginform-example-tutorial-aspnet-mvc5.php" TargetMode="External"/><Relationship Id="rId3" Type="http://schemas.openxmlformats.org/officeDocument/2006/relationships/image" Target="../media/image3.png"/><Relationship Id="rId7" Type="http://schemas.openxmlformats.org/officeDocument/2006/relationships/hyperlink" Target="https://gist.github.com/esouto/3179020" TargetMode="External"/><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google.com/amp/s/blog.michaelckennedy.net/2012/01/20/building-asp-net-mvc-forms-with-razor/amp/" TargetMode="External"/><Relationship Id="rId5" Type="http://schemas.openxmlformats.org/officeDocument/2006/relationships/hyperlink" Target="https://www.aspsnippets.com/Articles/ASPNet-MVC-HtmlBeginForm-Tutorial-with-example.aspx" TargetMode="External"/><Relationship Id="rId4" Type="http://schemas.openxmlformats.org/officeDocument/2006/relationships/image" Target="../media/image4.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hyperlink" Target="https://docs.docker.com/docker-for-mac/install/" TargetMode="External"/><Relationship Id="rId5" Type="http://schemas.openxmlformats.org/officeDocument/2006/relationships/hyperlink" Target="https://database.guide/how-to-install-sql-server-on-a-mac/" TargetMode="Externa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learnrazorpages.com/"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C460-C33C-D74D-AF0B-E092FEF8BF27}"/>
              </a:ext>
            </a:extLst>
          </p:cNvPr>
          <p:cNvSpPr>
            <a:spLocks noGrp="1"/>
          </p:cNvSpPr>
          <p:nvPr>
            <p:ph type="ctrTitle"/>
          </p:nvPr>
        </p:nvSpPr>
        <p:spPr/>
        <p:txBody>
          <a:bodyPr/>
          <a:lstStyle/>
          <a:p>
            <a:r>
              <a:rPr lang="en-US" dirty="0"/>
              <a:t>Documentation for Mac </a:t>
            </a:r>
            <a:br>
              <a:rPr lang="en-US" dirty="0"/>
            </a:br>
            <a:r>
              <a:rPr lang="en-US" dirty="0" err="1"/>
              <a:t>Asp.Net</a:t>
            </a:r>
            <a:r>
              <a:rPr lang="en-US"/>
              <a:t> Core 2.0</a:t>
            </a:r>
            <a:endParaRPr lang="en-US" dirty="0"/>
          </a:p>
        </p:txBody>
      </p:sp>
      <p:sp>
        <p:nvSpPr>
          <p:cNvPr id="3" name="Subtitle 2">
            <a:extLst>
              <a:ext uri="{FF2B5EF4-FFF2-40B4-BE49-F238E27FC236}">
                <a16:creationId xmlns:a16="http://schemas.microsoft.com/office/drawing/2014/main" id="{113E45F4-8916-B846-B9BE-D9695CE0DBF9}"/>
              </a:ext>
            </a:extLst>
          </p:cNvPr>
          <p:cNvSpPr>
            <a:spLocks noGrp="1"/>
          </p:cNvSpPr>
          <p:nvPr>
            <p:ph type="subTitle" idx="1"/>
          </p:nvPr>
        </p:nvSpPr>
        <p:spPr/>
        <p:txBody>
          <a:bodyPr/>
          <a:lstStyle/>
          <a:p>
            <a:r>
              <a:rPr lang="en-US" dirty="0"/>
              <a:t>Razor Page addition</a:t>
            </a:r>
          </a:p>
          <a:p>
            <a:r>
              <a:rPr lang="en-US" dirty="0"/>
              <a:t>By: Areli Muñoz</a:t>
            </a:r>
          </a:p>
        </p:txBody>
      </p:sp>
    </p:spTree>
    <p:extLst>
      <p:ext uri="{BB962C8B-B14F-4D97-AF65-F5344CB8AC3E}">
        <p14:creationId xmlns:p14="http://schemas.microsoft.com/office/powerpoint/2010/main" val="2482992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C68083C-6BE8-8746-BE63-A7E141EA9B68}"/>
              </a:ext>
            </a:extLst>
          </p:cNvPr>
          <p:cNvSpPr>
            <a:spLocks noGrp="1"/>
          </p:cNvSpPr>
          <p:nvPr>
            <p:ph type="title"/>
          </p:nvPr>
        </p:nvSpPr>
        <p:spPr>
          <a:xfrm>
            <a:off x="7535825" y="982132"/>
            <a:ext cx="3360772" cy="1303867"/>
          </a:xfrm>
        </p:spPr>
        <p:txBody>
          <a:bodyPr vert="horz" lIns="91440" tIns="45720" rIns="91440" bIns="45720" rtlCol="0" anchor="ctr">
            <a:normAutofit/>
          </a:bodyPr>
          <a:lstStyle/>
          <a:p>
            <a:r>
              <a:rPr lang="en-US" sz="4100">
                <a:solidFill>
                  <a:srgbClr val="262626"/>
                </a:solidFill>
              </a:rPr>
              <a:t>**Important**</a:t>
            </a:r>
          </a:p>
        </p:txBody>
      </p:sp>
      <p:sp>
        <p:nvSpPr>
          <p:cNvPr id="27" name="Rectangle 26">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49B8E36-9394-C749-A9AB-8FA5820664E5}"/>
              </a:ext>
            </a:extLst>
          </p:cNvPr>
          <p:cNvPicPr>
            <a:picLocks noGrp="1" noChangeAspect="1"/>
          </p:cNvPicPr>
          <p:nvPr>
            <p:ph idx="1"/>
          </p:nvPr>
        </p:nvPicPr>
        <p:blipFill>
          <a:blip r:embed="rId5"/>
          <a:stretch>
            <a:fillRect/>
          </a:stretch>
        </p:blipFill>
        <p:spPr>
          <a:xfrm>
            <a:off x="259219" y="155810"/>
            <a:ext cx="7294255" cy="2735345"/>
          </a:xfrm>
          <a:prstGeom prst="rect">
            <a:avLst/>
          </a:prstGeom>
        </p:spPr>
      </p:pic>
      <p:cxnSp>
        <p:nvCxnSpPr>
          <p:cNvPr id="29" name="Straight Connector 28">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4BBA0784-9794-404F-B74A-DE21519EA619}"/>
              </a:ext>
            </a:extLst>
          </p:cNvPr>
          <p:cNvSpPr>
            <a:spLocks noGrp="1"/>
          </p:cNvSpPr>
          <p:nvPr>
            <p:ph type="body" sz="half" idx="2"/>
          </p:nvPr>
        </p:nvSpPr>
        <p:spPr>
          <a:xfrm>
            <a:off x="7535824" y="2556932"/>
            <a:ext cx="3875888" cy="3318936"/>
          </a:xfrm>
        </p:spPr>
        <p:txBody>
          <a:bodyPr vert="horz" lIns="91440" tIns="45720" rIns="91440" bIns="45720" rtlCol="0" anchor="t">
            <a:normAutofit/>
          </a:bodyPr>
          <a:lstStyle/>
          <a:p>
            <a:pPr algn="l">
              <a:buFont typeface="Arial"/>
              <a:buChar char="•"/>
            </a:pPr>
            <a:r>
              <a:rPr lang="en-US" dirty="0">
                <a:solidFill>
                  <a:srgbClr val="262626"/>
                </a:solidFill>
              </a:rPr>
              <a:t>The package for Connected has to be installed through terminal:</a:t>
            </a:r>
          </a:p>
          <a:p>
            <a:pPr algn="l">
              <a:buFont typeface="Arial"/>
              <a:buChar char="•"/>
            </a:pPr>
            <a:r>
              <a:rPr lang="en-US" dirty="0">
                <a:solidFill>
                  <a:srgbClr val="262626"/>
                </a:solidFill>
              </a:rPr>
              <a:t>The code is:</a:t>
            </a:r>
          </a:p>
          <a:p>
            <a:pPr algn="l"/>
            <a:r>
              <a:rPr lang="en-US" dirty="0">
                <a:solidFill>
                  <a:srgbClr val="262626"/>
                </a:solidFill>
              </a:rPr>
              <a:t>dotnet new razor -o [Name of Project ] --</a:t>
            </a:r>
            <a:r>
              <a:rPr lang="en-US" dirty="0" err="1">
                <a:solidFill>
                  <a:srgbClr val="262626"/>
                </a:solidFill>
              </a:rPr>
              <a:t>auth</a:t>
            </a:r>
            <a:r>
              <a:rPr lang="en-US" dirty="0">
                <a:solidFill>
                  <a:srgbClr val="262626"/>
                </a:solidFill>
              </a:rPr>
              <a:t> Individual</a:t>
            </a:r>
          </a:p>
          <a:p>
            <a:pPr algn="l">
              <a:buFont typeface="Arial"/>
              <a:buChar char="•"/>
            </a:pPr>
            <a:endParaRPr lang="en-US" dirty="0">
              <a:solidFill>
                <a:srgbClr val="262626"/>
              </a:solidFill>
            </a:endParaRPr>
          </a:p>
        </p:txBody>
      </p:sp>
      <p:sp>
        <p:nvSpPr>
          <p:cNvPr id="7" name="TextBox 6">
            <a:extLst>
              <a:ext uri="{FF2B5EF4-FFF2-40B4-BE49-F238E27FC236}">
                <a16:creationId xmlns:a16="http://schemas.microsoft.com/office/drawing/2014/main" id="{F9BC1C3B-E366-574E-8146-8B4D7D87F38B}"/>
              </a:ext>
            </a:extLst>
          </p:cNvPr>
          <p:cNvSpPr txBox="1"/>
          <p:nvPr/>
        </p:nvSpPr>
        <p:spPr>
          <a:xfrm>
            <a:off x="7488193" y="4200976"/>
            <a:ext cx="3546389" cy="2031325"/>
          </a:xfrm>
          <a:prstGeom prst="rect">
            <a:avLst/>
          </a:prstGeom>
          <a:noFill/>
        </p:spPr>
        <p:txBody>
          <a:bodyPr wrap="square" rtlCol="0">
            <a:spAutoFit/>
          </a:bodyPr>
          <a:lstStyle/>
          <a:p>
            <a:r>
              <a:rPr lang="en-US" dirty="0"/>
              <a:t>The reason you need the Connected Services is because Microsoft Visual studio has a simple GUI when creating their projects to have it incorporated. Mac needs the terminal code so you can have a Login, Registration, Data, Area folders.</a:t>
            </a:r>
          </a:p>
        </p:txBody>
      </p:sp>
      <p:pic>
        <p:nvPicPr>
          <p:cNvPr id="9" name="Picture 8">
            <a:extLst>
              <a:ext uri="{FF2B5EF4-FFF2-40B4-BE49-F238E27FC236}">
                <a16:creationId xmlns:a16="http://schemas.microsoft.com/office/drawing/2014/main" id="{A6512152-8105-0346-AC1E-CF98A395D2E8}"/>
              </a:ext>
            </a:extLst>
          </p:cNvPr>
          <p:cNvPicPr>
            <a:picLocks noChangeAspect="1"/>
          </p:cNvPicPr>
          <p:nvPr/>
        </p:nvPicPr>
        <p:blipFill>
          <a:blip r:embed="rId6"/>
          <a:stretch>
            <a:fillRect/>
          </a:stretch>
        </p:blipFill>
        <p:spPr>
          <a:xfrm>
            <a:off x="1181086" y="2946400"/>
            <a:ext cx="2882900" cy="3784600"/>
          </a:xfrm>
          <a:prstGeom prst="rect">
            <a:avLst/>
          </a:prstGeom>
        </p:spPr>
      </p:pic>
    </p:spTree>
    <p:extLst>
      <p:ext uri="{BB962C8B-B14F-4D97-AF65-F5344CB8AC3E}">
        <p14:creationId xmlns:p14="http://schemas.microsoft.com/office/powerpoint/2010/main" val="370995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1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1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1" name="Rectangle 18">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0">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22">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24">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9C0F910-B908-E942-9073-F18139FAFA0B}"/>
              </a:ext>
            </a:extLst>
          </p:cNvPr>
          <p:cNvSpPr>
            <a:spLocks noGrp="1"/>
          </p:cNvSpPr>
          <p:nvPr>
            <p:ph type="title"/>
          </p:nvPr>
        </p:nvSpPr>
        <p:spPr>
          <a:xfrm>
            <a:off x="6094412" y="982132"/>
            <a:ext cx="4802185" cy="1303867"/>
          </a:xfrm>
        </p:spPr>
        <p:txBody>
          <a:bodyPr vert="horz" lIns="91440" tIns="45720" rIns="91440" bIns="45720" rtlCol="0" anchor="ctr">
            <a:normAutofit/>
          </a:bodyPr>
          <a:lstStyle/>
          <a:p>
            <a:pPr>
              <a:lnSpc>
                <a:spcPct val="90000"/>
              </a:lnSpc>
            </a:pPr>
            <a:r>
              <a:rPr lang="en-US" sz="2800"/>
              <a:t>Bootstrap installing Design into Visual Studio Asp.Net Core</a:t>
            </a:r>
          </a:p>
        </p:txBody>
      </p:sp>
      <p:sp>
        <p:nvSpPr>
          <p:cNvPr id="27" name="Rectangle 26">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BF30943-E502-9641-ACF5-27FE6E6791F3}"/>
              </a:ext>
            </a:extLst>
          </p:cNvPr>
          <p:cNvPicPr>
            <a:picLocks noGrp="1" noChangeAspect="1"/>
          </p:cNvPicPr>
          <p:nvPr>
            <p:ph idx="1"/>
          </p:nvPr>
        </p:nvPicPr>
        <p:blipFill rotWithShape="1">
          <a:blip r:embed="rId5"/>
          <a:srcRect t="4960" r="3" b="3164"/>
          <a:stretch/>
        </p:blipFill>
        <p:spPr>
          <a:xfrm>
            <a:off x="1412683" y="1410208"/>
            <a:ext cx="3876801" cy="3858780"/>
          </a:xfrm>
          <a:prstGeom prst="rect">
            <a:avLst/>
          </a:prstGeom>
        </p:spPr>
      </p:pic>
      <p:cxnSp>
        <p:nvCxnSpPr>
          <p:cNvPr id="29" name="Straight Connector 28">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A3A3D9F3-49A2-E44F-AB05-141A4127665F}"/>
              </a:ext>
            </a:extLst>
          </p:cNvPr>
          <p:cNvSpPr>
            <a:spLocks noGrp="1"/>
          </p:cNvSpPr>
          <p:nvPr>
            <p:ph type="body" sz="half" idx="2"/>
          </p:nvPr>
        </p:nvSpPr>
        <p:spPr>
          <a:xfrm>
            <a:off x="6094412" y="2556932"/>
            <a:ext cx="4802184" cy="3318936"/>
          </a:xfrm>
        </p:spPr>
        <p:txBody>
          <a:bodyPr vert="horz" lIns="91440" tIns="45720" rIns="91440" bIns="45720" rtlCol="0" anchor="t">
            <a:normAutofit/>
          </a:bodyPr>
          <a:lstStyle/>
          <a:p>
            <a:pPr algn="l">
              <a:buFont typeface="Arial"/>
              <a:buChar char="•"/>
            </a:pPr>
            <a:r>
              <a:rPr lang="en-US" dirty="0"/>
              <a:t>Source for template: </a:t>
            </a:r>
          </a:p>
          <a:p>
            <a:pPr algn="l">
              <a:buFont typeface="Arial"/>
              <a:buChar char="•"/>
            </a:pPr>
            <a:r>
              <a:rPr lang="en-US" u="sng" dirty="0">
                <a:hlinkClick r:id="rId6"/>
              </a:rPr>
              <a:t>https://www.csharpcorner.com/article/asp-net-core-2-0-apply-bootstrap-template/</a:t>
            </a:r>
            <a:endParaRPr lang="en-US" u="sng" dirty="0"/>
          </a:p>
          <a:p>
            <a:pPr algn="l">
              <a:buFont typeface="Arial"/>
              <a:buChar char="•"/>
            </a:pPr>
            <a:r>
              <a:rPr lang="en-US" u="sng" dirty="0"/>
              <a:t>Note: </a:t>
            </a:r>
            <a:r>
              <a:rPr lang="en-US" dirty="0"/>
              <a:t>Make sure you have the correct path on where you place the bootstrap template to display correctly. </a:t>
            </a:r>
          </a:p>
          <a:p>
            <a:pPr algn="l">
              <a:buFont typeface="Arial"/>
              <a:buChar char="•"/>
            </a:pPr>
            <a:r>
              <a:rPr lang="en-US" dirty="0"/>
              <a:t>In _Layout file in the Shared Folder.</a:t>
            </a:r>
          </a:p>
          <a:p>
            <a:pPr algn="l"/>
            <a:endParaRPr lang="en-US" dirty="0"/>
          </a:p>
          <a:p>
            <a:pPr algn="l">
              <a:buFont typeface="Arial"/>
              <a:buChar char="•"/>
            </a:pPr>
            <a:endParaRPr lang="en-US" dirty="0"/>
          </a:p>
        </p:txBody>
      </p:sp>
    </p:spTree>
    <p:extLst>
      <p:ext uri="{BB962C8B-B14F-4D97-AF65-F5344CB8AC3E}">
        <p14:creationId xmlns:p14="http://schemas.microsoft.com/office/powerpoint/2010/main" val="287860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E3EB-0BFF-C94D-AAC1-69C7782BB01D}"/>
              </a:ext>
            </a:extLst>
          </p:cNvPr>
          <p:cNvSpPr>
            <a:spLocks noGrp="1"/>
          </p:cNvSpPr>
          <p:nvPr>
            <p:ph type="title"/>
          </p:nvPr>
        </p:nvSpPr>
        <p:spPr/>
        <p:txBody>
          <a:bodyPr/>
          <a:lstStyle/>
          <a:p>
            <a:r>
              <a:rPr lang="en-US" dirty="0"/>
              <a:t>Game Plan</a:t>
            </a:r>
          </a:p>
        </p:txBody>
      </p:sp>
      <p:pic>
        <p:nvPicPr>
          <p:cNvPr id="6" name="Content Placeholder 5">
            <a:extLst>
              <a:ext uri="{FF2B5EF4-FFF2-40B4-BE49-F238E27FC236}">
                <a16:creationId xmlns:a16="http://schemas.microsoft.com/office/drawing/2014/main" id="{00A58E7F-3D6A-2B43-8181-8F08E9B1139B}"/>
              </a:ext>
            </a:extLst>
          </p:cNvPr>
          <p:cNvPicPr>
            <a:picLocks noGrp="1" noChangeAspect="1"/>
          </p:cNvPicPr>
          <p:nvPr>
            <p:ph idx="1"/>
          </p:nvPr>
        </p:nvPicPr>
        <p:blipFill>
          <a:blip r:embed="rId2"/>
          <a:stretch>
            <a:fillRect/>
          </a:stretch>
        </p:blipFill>
        <p:spPr>
          <a:xfrm>
            <a:off x="6318647" y="982663"/>
            <a:ext cx="3669506" cy="4892675"/>
          </a:xfrm>
        </p:spPr>
      </p:pic>
      <p:sp>
        <p:nvSpPr>
          <p:cNvPr id="4" name="Text Placeholder 3">
            <a:extLst>
              <a:ext uri="{FF2B5EF4-FFF2-40B4-BE49-F238E27FC236}">
                <a16:creationId xmlns:a16="http://schemas.microsoft.com/office/drawing/2014/main" id="{D650BA13-1D4D-C74A-9E72-1B38510FB6C6}"/>
              </a:ext>
            </a:extLst>
          </p:cNvPr>
          <p:cNvSpPr>
            <a:spLocks noGrp="1"/>
          </p:cNvSpPr>
          <p:nvPr>
            <p:ph type="body" sz="half" idx="2"/>
          </p:nvPr>
        </p:nvSpPr>
        <p:spPr/>
        <p:txBody>
          <a:bodyPr/>
          <a:lstStyle/>
          <a:p>
            <a:r>
              <a:rPr lang="en-US" dirty="0"/>
              <a:t>Had meetings to discuss what statistics to include for calculation.</a:t>
            </a:r>
          </a:p>
        </p:txBody>
      </p:sp>
    </p:spTree>
    <p:extLst>
      <p:ext uri="{BB962C8B-B14F-4D97-AF65-F5344CB8AC3E}">
        <p14:creationId xmlns:p14="http://schemas.microsoft.com/office/powerpoint/2010/main" val="212037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5D8F-BC88-A040-93E2-EB1E0357B139}"/>
              </a:ext>
            </a:extLst>
          </p:cNvPr>
          <p:cNvSpPr>
            <a:spLocks noGrp="1"/>
          </p:cNvSpPr>
          <p:nvPr>
            <p:ph type="title"/>
          </p:nvPr>
        </p:nvSpPr>
        <p:spPr/>
        <p:txBody>
          <a:bodyPr/>
          <a:lstStyle/>
          <a:p>
            <a:r>
              <a:rPr lang="en-US" dirty="0"/>
              <a:t>Game Plan</a:t>
            </a:r>
          </a:p>
        </p:txBody>
      </p:sp>
      <p:pic>
        <p:nvPicPr>
          <p:cNvPr id="6" name="Content Placeholder 5">
            <a:extLst>
              <a:ext uri="{FF2B5EF4-FFF2-40B4-BE49-F238E27FC236}">
                <a16:creationId xmlns:a16="http://schemas.microsoft.com/office/drawing/2014/main" id="{82ABD671-C717-DB48-B199-71DDC0B843E0}"/>
              </a:ext>
            </a:extLst>
          </p:cNvPr>
          <p:cNvPicPr>
            <a:picLocks noGrp="1" noChangeAspect="1"/>
          </p:cNvPicPr>
          <p:nvPr>
            <p:ph idx="1"/>
          </p:nvPr>
        </p:nvPicPr>
        <p:blipFill>
          <a:blip r:embed="rId2"/>
          <a:stretch>
            <a:fillRect/>
          </a:stretch>
        </p:blipFill>
        <p:spPr>
          <a:xfrm>
            <a:off x="5418138" y="1869694"/>
            <a:ext cx="5470525" cy="3118613"/>
          </a:xfrm>
        </p:spPr>
      </p:pic>
      <p:sp>
        <p:nvSpPr>
          <p:cNvPr id="4" name="Text Placeholder 3">
            <a:extLst>
              <a:ext uri="{FF2B5EF4-FFF2-40B4-BE49-F238E27FC236}">
                <a16:creationId xmlns:a16="http://schemas.microsoft.com/office/drawing/2014/main" id="{33CEBC0B-8BEE-7143-95B9-6EF37C9DE3F1}"/>
              </a:ext>
            </a:extLst>
          </p:cNvPr>
          <p:cNvSpPr>
            <a:spLocks noGrp="1"/>
          </p:cNvSpPr>
          <p:nvPr>
            <p:ph type="body" sz="half" idx="2"/>
          </p:nvPr>
        </p:nvSpPr>
        <p:spPr/>
        <p:txBody>
          <a:bodyPr/>
          <a:lstStyle/>
          <a:p>
            <a:r>
              <a:rPr lang="en-US" dirty="0"/>
              <a:t>Had tasks to assign and goals to achieve.</a:t>
            </a:r>
          </a:p>
        </p:txBody>
      </p:sp>
    </p:spTree>
    <p:extLst>
      <p:ext uri="{BB962C8B-B14F-4D97-AF65-F5344CB8AC3E}">
        <p14:creationId xmlns:p14="http://schemas.microsoft.com/office/powerpoint/2010/main" val="339876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2"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3"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CC2A06-9E6E-7941-A95E-55E5D445BEF0}"/>
              </a:ext>
            </a:extLst>
          </p:cNvPr>
          <p:cNvSpPr>
            <a:spLocks noGrp="1"/>
          </p:cNvSpPr>
          <p:nvPr>
            <p:ph type="title"/>
          </p:nvPr>
        </p:nvSpPr>
        <p:spPr>
          <a:xfrm>
            <a:off x="929140" y="972766"/>
            <a:ext cx="2835464" cy="1254868"/>
          </a:xfrm>
        </p:spPr>
        <p:txBody>
          <a:bodyPr vert="horz" lIns="91440" tIns="45720" rIns="91440" bIns="45720" rtlCol="0" anchor="b">
            <a:normAutofit/>
          </a:bodyPr>
          <a:lstStyle/>
          <a:p>
            <a:pPr>
              <a:lnSpc>
                <a:spcPct val="90000"/>
              </a:lnSpc>
            </a:pPr>
            <a:r>
              <a:rPr lang="en-US" sz="2800">
                <a:solidFill>
                  <a:srgbClr val="262626"/>
                </a:solidFill>
              </a:rPr>
              <a:t>Final Calculation to include in calculator</a:t>
            </a:r>
          </a:p>
        </p:txBody>
      </p:sp>
      <p:sp>
        <p:nvSpPr>
          <p:cNvPr id="4" name="Text Placeholder 3">
            <a:extLst>
              <a:ext uri="{FF2B5EF4-FFF2-40B4-BE49-F238E27FC236}">
                <a16:creationId xmlns:a16="http://schemas.microsoft.com/office/drawing/2014/main" id="{448958F1-E770-A34E-A03F-BFA074ABB806}"/>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endParaRPr lang="en-US" sz="180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B9964A5-F53F-424E-996C-C7CED87945C2}"/>
              </a:ext>
            </a:extLst>
          </p:cNvPr>
          <p:cNvPicPr>
            <a:picLocks noGrp="1" noChangeAspect="1"/>
          </p:cNvPicPr>
          <p:nvPr>
            <p:ph idx="1"/>
          </p:nvPr>
        </p:nvPicPr>
        <p:blipFill rotWithShape="1">
          <a:blip r:embed="rId5"/>
          <a:srcRect t="11193"/>
          <a:stretch/>
        </p:blipFill>
        <p:spPr>
          <a:xfrm>
            <a:off x="6001840" y="518982"/>
            <a:ext cx="5023341" cy="5948144"/>
          </a:xfrm>
          <a:prstGeom prst="rect">
            <a:avLst/>
          </a:prstGeom>
        </p:spPr>
      </p:pic>
    </p:spTree>
    <p:extLst>
      <p:ext uri="{BB962C8B-B14F-4D97-AF65-F5344CB8AC3E}">
        <p14:creationId xmlns:p14="http://schemas.microsoft.com/office/powerpoint/2010/main" val="612350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32594-964F-644A-B933-CD27360E7111}"/>
              </a:ext>
            </a:extLst>
          </p:cNvPr>
          <p:cNvPicPr>
            <a:picLocks noChangeAspect="1"/>
          </p:cNvPicPr>
          <p:nvPr/>
        </p:nvPicPr>
        <p:blipFill rotWithShape="1">
          <a:blip r:embed="rId2"/>
          <a:srcRect l="4605" r="4299" b="3902"/>
          <a:stretch/>
        </p:blipFill>
        <p:spPr>
          <a:xfrm>
            <a:off x="8365522" y="1249198"/>
            <a:ext cx="3665839" cy="3347510"/>
          </a:xfrm>
          <a:prstGeom prst="rect">
            <a:avLst/>
          </a:prstGeom>
        </p:spPr>
      </p:pic>
      <p:pic>
        <p:nvPicPr>
          <p:cNvPr id="7" name="Picture 6">
            <a:extLst>
              <a:ext uri="{FF2B5EF4-FFF2-40B4-BE49-F238E27FC236}">
                <a16:creationId xmlns:a16="http://schemas.microsoft.com/office/drawing/2014/main" id="{97DD2AD3-FEA6-A041-9FCA-3876C3715331}"/>
              </a:ext>
            </a:extLst>
          </p:cNvPr>
          <p:cNvPicPr>
            <a:picLocks noChangeAspect="1"/>
          </p:cNvPicPr>
          <p:nvPr/>
        </p:nvPicPr>
        <p:blipFill rotWithShape="1">
          <a:blip r:embed="rId3"/>
          <a:srcRect l="4054" b="3275"/>
          <a:stretch/>
        </p:blipFill>
        <p:spPr>
          <a:xfrm>
            <a:off x="4806773" y="976191"/>
            <a:ext cx="3509317" cy="3818237"/>
          </a:xfrm>
          <a:prstGeom prst="rect">
            <a:avLst/>
          </a:prstGeom>
        </p:spPr>
      </p:pic>
      <p:pic>
        <p:nvPicPr>
          <p:cNvPr id="9" name="Picture 8">
            <a:extLst>
              <a:ext uri="{FF2B5EF4-FFF2-40B4-BE49-F238E27FC236}">
                <a16:creationId xmlns:a16="http://schemas.microsoft.com/office/drawing/2014/main" id="{0B04A850-725E-5746-AC45-4AA18F12E3D6}"/>
              </a:ext>
            </a:extLst>
          </p:cNvPr>
          <p:cNvPicPr>
            <a:picLocks noChangeAspect="1"/>
          </p:cNvPicPr>
          <p:nvPr/>
        </p:nvPicPr>
        <p:blipFill rotWithShape="1">
          <a:blip r:embed="rId4"/>
          <a:srcRect l="9087" t="3436" r="4918" b="6273"/>
          <a:stretch/>
        </p:blipFill>
        <p:spPr>
          <a:xfrm>
            <a:off x="-12358" y="74137"/>
            <a:ext cx="4794422" cy="4300151"/>
          </a:xfrm>
          <a:prstGeom prst="rect">
            <a:avLst/>
          </a:prstGeom>
        </p:spPr>
      </p:pic>
      <p:sp>
        <p:nvSpPr>
          <p:cNvPr id="10" name="TextBox 9">
            <a:extLst>
              <a:ext uri="{FF2B5EF4-FFF2-40B4-BE49-F238E27FC236}">
                <a16:creationId xmlns:a16="http://schemas.microsoft.com/office/drawing/2014/main" id="{4588A5C1-FFBA-C343-B762-8DFE6342A611}"/>
              </a:ext>
            </a:extLst>
          </p:cNvPr>
          <p:cNvSpPr txBox="1"/>
          <p:nvPr/>
        </p:nvSpPr>
        <p:spPr>
          <a:xfrm>
            <a:off x="902043" y="5128054"/>
            <a:ext cx="5980671" cy="1200329"/>
          </a:xfrm>
          <a:prstGeom prst="rect">
            <a:avLst/>
          </a:prstGeom>
          <a:noFill/>
        </p:spPr>
        <p:txBody>
          <a:bodyPr wrap="square" rtlCol="0">
            <a:spAutoFit/>
          </a:bodyPr>
          <a:lstStyle/>
          <a:p>
            <a:r>
              <a:rPr lang="en-US" dirty="0"/>
              <a:t>**Important**</a:t>
            </a:r>
          </a:p>
          <a:p>
            <a:r>
              <a:rPr lang="en-US" dirty="0"/>
              <a:t>Before you start coding, discuss with group on your layout for your project. I designed the main page, search, and calculator page. There were some changes along the way.</a:t>
            </a:r>
          </a:p>
        </p:txBody>
      </p:sp>
    </p:spTree>
    <p:extLst>
      <p:ext uri="{BB962C8B-B14F-4D97-AF65-F5344CB8AC3E}">
        <p14:creationId xmlns:p14="http://schemas.microsoft.com/office/powerpoint/2010/main" val="84899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CD66-61AD-F24F-AF05-353514EA41C0}"/>
              </a:ext>
            </a:extLst>
          </p:cNvPr>
          <p:cNvSpPr>
            <a:spLocks noGrp="1"/>
          </p:cNvSpPr>
          <p:nvPr>
            <p:ph type="title"/>
          </p:nvPr>
        </p:nvSpPr>
        <p:spPr/>
        <p:txBody>
          <a:bodyPr/>
          <a:lstStyle/>
          <a:p>
            <a:r>
              <a:rPr lang="en-US" dirty="0"/>
              <a:t>Project Features:</a:t>
            </a:r>
          </a:p>
        </p:txBody>
      </p:sp>
      <p:sp>
        <p:nvSpPr>
          <p:cNvPr id="3" name="Content Placeholder 2">
            <a:extLst>
              <a:ext uri="{FF2B5EF4-FFF2-40B4-BE49-F238E27FC236}">
                <a16:creationId xmlns:a16="http://schemas.microsoft.com/office/drawing/2014/main" id="{E7C297AB-EB1D-E84C-9A52-D4CD7CD754D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103666B1-DBB3-6347-91B3-E00452B3F15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Register</a:t>
            </a:r>
          </a:p>
          <a:p>
            <a:pPr marL="285750" indent="-285750">
              <a:buFont typeface="Arial" panose="020B0604020202020204" pitchFamily="34" charset="0"/>
              <a:buChar char="•"/>
            </a:pPr>
            <a:r>
              <a:rPr lang="en-US" dirty="0"/>
              <a:t>Search</a:t>
            </a:r>
          </a:p>
          <a:p>
            <a:pPr marL="285750" indent="-285750">
              <a:buFont typeface="Arial" panose="020B0604020202020204" pitchFamily="34" charset="0"/>
              <a:buChar char="•"/>
            </a:pPr>
            <a:r>
              <a:rPr lang="en-US" dirty="0"/>
              <a:t>Manual Calculator</a:t>
            </a:r>
          </a:p>
          <a:p>
            <a:pPr marL="285750" indent="-285750">
              <a:buFont typeface="Arial" panose="020B0604020202020204" pitchFamily="34" charset="0"/>
              <a:buChar char="•"/>
            </a:pPr>
            <a:r>
              <a:rPr lang="en-US" dirty="0"/>
              <a:t>Main Calculation Page: has access to Pitchers and Hitters Page</a:t>
            </a:r>
          </a:p>
        </p:txBody>
      </p:sp>
    </p:spTree>
    <p:extLst>
      <p:ext uri="{BB962C8B-B14F-4D97-AF65-F5344CB8AC3E}">
        <p14:creationId xmlns:p14="http://schemas.microsoft.com/office/powerpoint/2010/main" val="269073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0AE-458D-984A-A9A7-51C7C2EA9C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935FB0-6DCB-1843-B4D9-2DBF76BD775F}"/>
              </a:ext>
            </a:extLst>
          </p:cNvPr>
          <p:cNvSpPr>
            <a:spLocks noGrp="1"/>
          </p:cNvSpPr>
          <p:nvPr>
            <p:ph type="body" idx="1"/>
          </p:nvPr>
        </p:nvSpPr>
        <p:spPr/>
        <p:txBody>
          <a:bodyPr/>
          <a:lstStyle/>
          <a:p>
            <a:r>
              <a:rPr lang="en-US" dirty="0"/>
              <a:t>Login</a:t>
            </a:r>
          </a:p>
        </p:txBody>
      </p:sp>
      <p:sp>
        <p:nvSpPr>
          <p:cNvPr id="4" name="Content Placeholder 3">
            <a:extLst>
              <a:ext uri="{FF2B5EF4-FFF2-40B4-BE49-F238E27FC236}">
                <a16:creationId xmlns:a16="http://schemas.microsoft.com/office/drawing/2014/main" id="{E505237E-F265-9341-88D4-C8B73E7BBBD3}"/>
              </a:ext>
            </a:extLst>
          </p:cNvPr>
          <p:cNvSpPr>
            <a:spLocks noGrp="1"/>
          </p:cNvSpPr>
          <p:nvPr>
            <p:ph sz="half" idx="2"/>
          </p:nvPr>
        </p:nvSpPr>
        <p:spPr>
          <a:xfrm>
            <a:off x="2136104" y="2445675"/>
            <a:ext cx="4718304" cy="2632605"/>
          </a:xfrm>
        </p:spPr>
        <p:txBody>
          <a:bodyPr/>
          <a:lstStyle/>
          <a:p>
            <a:r>
              <a:rPr lang="en-US" dirty="0"/>
              <a:t>Has validation on email and password.</a:t>
            </a:r>
          </a:p>
          <a:p>
            <a:pPr lvl="1"/>
            <a:r>
              <a:rPr lang="en-US" dirty="0"/>
              <a:t>In order to access certain pages; you need to be logged in. There is a line of code to type: [Authorized] in the .</a:t>
            </a:r>
            <a:r>
              <a:rPr lang="en-US" dirty="0" err="1"/>
              <a:t>cshtml.cs</a:t>
            </a:r>
            <a:r>
              <a:rPr lang="en-US" dirty="0"/>
              <a:t> file. It’s in between the namespace and model brackets.</a:t>
            </a:r>
          </a:p>
          <a:p>
            <a:pPr lvl="1"/>
            <a:endParaRPr lang="en-US" dirty="0"/>
          </a:p>
        </p:txBody>
      </p:sp>
      <p:sp>
        <p:nvSpPr>
          <p:cNvPr id="5" name="Text Placeholder 4">
            <a:extLst>
              <a:ext uri="{FF2B5EF4-FFF2-40B4-BE49-F238E27FC236}">
                <a16:creationId xmlns:a16="http://schemas.microsoft.com/office/drawing/2014/main" id="{306127B4-6D64-1149-AA4C-803BDBA75AE2}"/>
              </a:ext>
            </a:extLst>
          </p:cNvPr>
          <p:cNvSpPr>
            <a:spLocks noGrp="1"/>
          </p:cNvSpPr>
          <p:nvPr>
            <p:ph type="body" sz="quarter" idx="3"/>
          </p:nvPr>
        </p:nvSpPr>
        <p:spPr/>
        <p:txBody>
          <a:bodyPr/>
          <a:lstStyle/>
          <a:p>
            <a:r>
              <a:rPr lang="en-US" dirty="0"/>
              <a:t>Register</a:t>
            </a:r>
          </a:p>
        </p:txBody>
      </p:sp>
      <p:pic>
        <p:nvPicPr>
          <p:cNvPr id="8" name="Content Placeholder 7">
            <a:extLst>
              <a:ext uri="{FF2B5EF4-FFF2-40B4-BE49-F238E27FC236}">
                <a16:creationId xmlns:a16="http://schemas.microsoft.com/office/drawing/2014/main" id="{479C717D-F604-934D-A322-9AFEB86890D1}"/>
              </a:ext>
            </a:extLst>
          </p:cNvPr>
          <p:cNvPicPr>
            <a:picLocks noGrp="1" noChangeAspect="1"/>
          </p:cNvPicPr>
          <p:nvPr>
            <p:ph sz="quarter" idx="4"/>
          </p:nvPr>
        </p:nvPicPr>
        <p:blipFill>
          <a:blip r:embed="rId2"/>
          <a:stretch>
            <a:fillRect/>
          </a:stretch>
        </p:blipFill>
        <p:spPr>
          <a:xfrm>
            <a:off x="331126" y="4071166"/>
            <a:ext cx="1928548" cy="2632075"/>
          </a:xfrm>
        </p:spPr>
      </p:pic>
      <p:pic>
        <p:nvPicPr>
          <p:cNvPr id="12" name="Picture 11">
            <a:extLst>
              <a:ext uri="{FF2B5EF4-FFF2-40B4-BE49-F238E27FC236}">
                <a16:creationId xmlns:a16="http://schemas.microsoft.com/office/drawing/2014/main" id="{A12FE55D-868E-404D-AFC8-3D1D874AE4A8}"/>
              </a:ext>
            </a:extLst>
          </p:cNvPr>
          <p:cNvPicPr>
            <a:picLocks noChangeAspect="1"/>
          </p:cNvPicPr>
          <p:nvPr/>
        </p:nvPicPr>
        <p:blipFill>
          <a:blip r:embed="rId3"/>
          <a:stretch>
            <a:fillRect/>
          </a:stretch>
        </p:blipFill>
        <p:spPr>
          <a:xfrm>
            <a:off x="2687076" y="4947981"/>
            <a:ext cx="3326628" cy="1925054"/>
          </a:xfrm>
          <a:prstGeom prst="rect">
            <a:avLst/>
          </a:prstGeom>
        </p:spPr>
      </p:pic>
      <p:pic>
        <p:nvPicPr>
          <p:cNvPr id="14" name="Picture 13">
            <a:extLst>
              <a:ext uri="{FF2B5EF4-FFF2-40B4-BE49-F238E27FC236}">
                <a16:creationId xmlns:a16="http://schemas.microsoft.com/office/drawing/2014/main" id="{B7C9B3B5-42B2-B448-B244-91DEFA05B09C}"/>
              </a:ext>
            </a:extLst>
          </p:cNvPr>
          <p:cNvPicPr>
            <a:picLocks noChangeAspect="1"/>
          </p:cNvPicPr>
          <p:nvPr/>
        </p:nvPicPr>
        <p:blipFill>
          <a:blip r:embed="rId4"/>
          <a:stretch>
            <a:fillRect/>
          </a:stretch>
        </p:blipFill>
        <p:spPr>
          <a:xfrm>
            <a:off x="6746789" y="4185051"/>
            <a:ext cx="2168192" cy="2694990"/>
          </a:xfrm>
          <a:prstGeom prst="rect">
            <a:avLst/>
          </a:prstGeom>
        </p:spPr>
      </p:pic>
      <p:sp>
        <p:nvSpPr>
          <p:cNvPr id="16" name="Content Placeholder 3">
            <a:extLst>
              <a:ext uri="{FF2B5EF4-FFF2-40B4-BE49-F238E27FC236}">
                <a16:creationId xmlns:a16="http://schemas.microsoft.com/office/drawing/2014/main" id="{F2AC77CB-DEDB-7147-A61E-5032ABC11D42}"/>
              </a:ext>
            </a:extLst>
          </p:cNvPr>
          <p:cNvSpPr txBox="1">
            <a:spLocks/>
          </p:cNvSpPr>
          <p:nvPr/>
        </p:nvSpPr>
        <p:spPr>
          <a:xfrm>
            <a:off x="6902219" y="2463553"/>
            <a:ext cx="4718304" cy="263260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1"/>
            <a:r>
              <a:rPr lang="en-US" dirty="0"/>
              <a:t>Sign Up to have access to pages. Like Hitter and Pitchers pages.</a:t>
            </a:r>
          </a:p>
          <a:p>
            <a:pPr lvl="1"/>
            <a:r>
              <a:rPr lang="en-US" dirty="0"/>
              <a:t>This register page sets up itself from the </a:t>
            </a:r>
            <a:r>
              <a:rPr lang="en-US" dirty="0">
                <a:solidFill>
                  <a:srgbClr val="262626"/>
                </a:solidFill>
              </a:rPr>
              <a:t>dotnet (new razor -o [Name of Project ] --</a:t>
            </a:r>
            <a:r>
              <a:rPr lang="en-US" dirty="0" err="1">
                <a:solidFill>
                  <a:srgbClr val="262626"/>
                </a:solidFill>
              </a:rPr>
              <a:t>auth</a:t>
            </a:r>
            <a:r>
              <a:rPr lang="en-US" dirty="0">
                <a:solidFill>
                  <a:srgbClr val="262626"/>
                </a:solidFill>
              </a:rPr>
              <a:t> Individual ) command</a:t>
            </a:r>
          </a:p>
          <a:p>
            <a:pPr lvl="1"/>
            <a:endParaRPr lang="en-US" dirty="0"/>
          </a:p>
        </p:txBody>
      </p:sp>
    </p:spTree>
    <p:extLst>
      <p:ext uri="{BB962C8B-B14F-4D97-AF65-F5344CB8AC3E}">
        <p14:creationId xmlns:p14="http://schemas.microsoft.com/office/powerpoint/2010/main" val="291200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F105BD-AD13-8B4C-AD32-A48B4CD210D1}"/>
              </a:ext>
            </a:extLst>
          </p:cNvPr>
          <p:cNvSpPr>
            <a:spLocks noGrp="1"/>
          </p:cNvSpPr>
          <p:nvPr>
            <p:ph type="title"/>
          </p:nvPr>
        </p:nvSpPr>
        <p:spPr>
          <a:xfrm>
            <a:off x="826852" y="900702"/>
            <a:ext cx="3073940" cy="788406"/>
          </a:xfrm>
        </p:spPr>
        <p:txBody>
          <a:bodyPr vert="horz" lIns="91440" tIns="45720" rIns="91440" bIns="45720" rtlCol="0" anchor="b">
            <a:normAutofit/>
          </a:bodyPr>
          <a:lstStyle/>
          <a:p>
            <a:r>
              <a:rPr lang="en-US" dirty="0">
                <a:solidFill>
                  <a:srgbClr val="262626"/>
                </a:solidFill>
              </a:rPr>
              <a:t>Main Page</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518088-E39D-954A-9E41-81E96C8AC2B8}"/>
              </a:ext>
            </a:extLst>
          </p:cNvPr>
          <p:cNvPicPr>
            <a:picLocks noChangeAspect="1"/>
          </p:cNvPicPr>
          <p:nvPr/>
        </p:nvPicPr>
        <p:blipFill>
          <a:blip r:embed="rId5"/>
          <a:stretch>
            <a:fillRect/>
          </a:stretch>
        </p:blipFill>
        <p:spPr>
          <a:xfrm>
            <a:off x="5718996" y="609602"/>
            <a:ext cx="5531869" cy="5587749"/>
          </a:xfrm>
          <a:prstGeom prst="rect">
            <a:avLst/>
          </a:prstGeom>
        </p:spPr>
      </p:pic>
      <p:sp>
        <p:nvSpPr>
          <p:cNvPr id="5" name="TextBox 4">
            <a:extLst>
              <a:ext uri="{FF2B5EF4-FFF2-40B4-BE49-F238E27FC236}">
                <a16:creationId xmlns:a16="http://schemas.microsoft.com/office/drawing/2014/main" id="{D32EF54B-FEC5-9F4A-BCAA-4238F80D4F35}"/>
              </a:ext>
            </a:extLst>
          </p:cNvPr>
          <p:cNvSpPr txBox="1"/>
          <p:nvPr/>
        </p:nvSpPr>
        <p:spPr>
          <a:xfrm>
            <a:off x="914400" y="2042249"/>
            <a:ext cx="3262552" cy="3139321"/>
          </a:xfrm>
          <a:prstGeom prst="rect">
            <a:avLst/>
          </a:prstGeom>
          <a:noFill/>
        </p:spPr>
        <p:txBody>
          <a:bodyPr wrap="square" rtlCol="0">
            <a:spAutoFit/>
          </a:bodyPr>
          <a:lstStyle/>
          <a:p>
            <a:r>
              <a:rPr lang="en-US" dirty="0"/>
              <a:t>With the help of bootstrap, I was able to create this layout. To insert photos you need this tag:</a:t>
            </a:r>
          </a:p>
          <a:p>
            <a:r>
              <a:rPr lang="en-US" dirty="0"/>
              <a:t>&lt;</a:t>
            </a:r>
            <a:r>
              <a:rPr lang="en-US" b="1" dirty="0" err="1"/>
              <a:t>img</a:t>
            </a:r>
            <a:r>
              <a:rPr lang="en-US" dirty="0"/>
              <a:t> </a:t>
            </a:r>
            <a:r>
              <a:rPr lang="en-US" b="1" dirty="0" err="1"/>
              <a:t>src</a:t>
            </a:r>
            <a:r>
              <a:rPr lang="en-US" dirty="0"/>
              <a:t>="~/images/</a:t>
            </a:r>
            <a:r>
              <a:rPr lang="en-US" dirty="0" err="1"/>
              <a:t>LPF.png</a:t>
            </a:r>
            <a:r>
              <a:rPr lang="en-US" dirty="0"/>
              <a:t>" style="</a:t>
            </a:r>
            <a:r>
              <a:rPr lang="en-US" b="1" dirty="0"/>
              <a:t>width</a:t>
            </a:r>
            <a:r>
              <a:rPr lang="en-US" dirty="0"/>
              <a:t>:</a:t>
            </a:r>
            <a:r>
              <a:rPr lang="en-US" b="1" dirty="0"/>
              <a:t>300px</a:t>
            </a:r>
            <a:r>
              <a:rPr lang="en-US" dirty="0"/>
              <a:t>; </a:t>
            </a:r>
            <a:r>
              <a:rPr lang="en-US" b="1" dirty="0" err="1"/>
              <a:t>align-content</a:t>
            </a:r>
            <a:r>
              <a:rPr lang="en-US" dirty="0" err="1"/>
              <a:t>:</a:t>
            </a:r>
            <a:r>
              <a:rPr lang="en-US" b="1" dirty="0" err="1"/>
              <a:t>center</a:t>
            </a:r>
            <a:r>
              <a:rPr lang="en-US" dirty="0"/>
              <a:t>" </a:t>
            </a:r>
            <a:r>
              <a:rPr lang="en-US" b="1" dirty="0"/>
              <a:t>asp-append-version</a:t>
            </a:r>
            <a:r>
              <a:rPr lang="en-US" dirty="0"/>
              <a:t>="true" /&gt; </a:t>
            </a:r>
          </a:p>
          <a:p>
            <a:r>
              <a:rPr lang="en-US" dirty="0"/>
              <a:t>**Note: keep your photos organized in a folder. I named my folder images and it’s under the </a:t>
            </a:r>
            <a:r>
              <a:rPr lang="en-US" dirty="0" err="1"/>
              <a:t>wwwroot</a:t>
            </a:r>
            <a:r>
              <a:rPr lang="en-US" dirty="0"/>
              <a:t> folder.</a:t>
            </a:r>
          </a:p>
        </p:txBody>
      </p:sp>
    </p:spTree>
    <p:extLst>
      <p:ext uri="{BB962C8B-B14F-4D97-AF65-F5344CB8AC3E}">
        <p14:creationId xmlns:p14="http://schemas.microsoft.com/office/powerpoint/2010/main" val="334193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4" name="Straight Connector 33">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B494129-68D9-2E40-806A-834261E46309}"/>
              </a:ext>
            </a:extLst>
          </p:cNvPr>
          <p:cNvSpPr>
            <a:spLocks noGrp="1"/>
          </p:cNvSpPr>
          <p:nvPr>
            <p:ph type="title"/>
          </p:nvPr>
        </p:nvSpPr>
        <p:spPr>
          <a:xfrm>
            <a:off x="1170564" y="982132"/>
            <a:ext cx="4561069" cy="1416721"/>
          </a:xfrm>
        </p:spPr>
        <p:txBody>
          <a:bodyPr vert="horz" lIns="91440" tIns="45720" rIns="91440" bIns="45720" rtlCol="0" anchor="ctr">
            <a:normAutofit/>
          </a:bodyPr>
          <a:lstStyle/>
          <a:p>
            <a:r>
              <a:rPr lang="en-US" sz="4000"/>
              <a:t>Main Home Calculation Page</a:t>
            </a:r>
          </a:p>
        </p:txBody>
      </p:sp>
      <p:cxnSp>
        <p:nvCxnSpPr>
          <p:cNvPr id="44" name="Straight Connector 43">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FC47DA7-622B-794E-AF97-FDCA628E70A8}"/>
              </a:ext>
            </a:extLst>
          </p:cNvPr>
          <p:cNvSpPr txBox="1"/>
          <p:nvPr/>
        </p:nvSpPr>
        <p:spPr>
          <a:xfrm>
            <a:off x="1167385" y="2359221"/>
            <a:ext cx="4567427" cy="3318936"/>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I created a home page to have access to hitters and pitchers. Along with the math behind the our calculations.</a:t>
            </a:r>
          </a:p>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Be careful with the spacing: it was difficult to space out batting and pitching. So the &lt;label&gt; tags helped.</a:t>
            </a:r>
          </a:p>
        </p:txBody>
      </p:sp>
      <p:sp>
        <p:nvSpPr>
          <p:cNvPr id="46" name="Rectangle 45">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4BE3FE1-7882-7C4E-B824-13378BDE1F6C}"/>
              </a:ext>
            </a:extLst>
          </p:cNvPr>
          <p:cNvPicPr>
            <a:picLocks noChangeAspect="1"/>
          </p:cNvPicPr>
          <p:nvPr/>
        </p:nvPicPr>
        <p:blipFill rotWithShape="1">
          <a:blip r:embed="rId5"/>
          <a:srcRect t="-860" r="39717" b="-3034"/>
          <a:stretch/>
        </p:blipFill>
        <p:spPr>
          <a:xfrm>
            <a:off x="7454609" y="471334"/>
            <a:ext cx="4237845" cy="3288923"/>
          </a:xfrm>
          <a:prstGeom prst="rect">
            <a:avLst/>
          </a:prstGeom>
        </p:spPr>
      </p:pic>
      <p:pic>
        <p:nvPicPr>
          <p:cNvPr id="20" name="Picture 19">
            <a:extLst>
              <a:ext uri="{FF2B5EF4-FFF2-40B4-BE49-F238E27FC236}">
                <a16:creationId xmlns:a16="http://schemas.microsoft.com/office/drawing/2014/main" id="{624F2292-5EC2-B640-AE3C-94AE08A84613}"/>
              </a:ext>
            </a:extLst>
          </p:cNvPr>
          <p:cNvPicPr>
            <a:picLocks noChangeAspect="1"/>
          </p:cNvPicPr>
          <p:nvPr/>
        </p:nvPicPr>
        <p:blipFill>
          <a:blip r:embed="rId6"/>
          <a:stretch>
            <a:fillRect/>
          </a:stretch>
        </p:blipFill>
        <p:spPr>
          <a:xfrm>
            <a:off x="2717234" y="4132789"/>
            <a:ext cx="9496992" cy="2669305"/>
          </a:xfrm>
          <a:prstGeom prst="rect">
            <a:avLst/>
          </a:prstGeom>
        </p:spPr>
      </p:pic>
    </p:spTree>
    <p:extLst>
      <p:ext uri="{BB962C8B-B14F-4D97-AF65-F5344CB8AC3E}">
        <p14:creationId xmlns:p14="http://schemas.microsoft.com/office/powerpoint/2010/main" val="423090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9C3F-8A58-8443-90A9-39F5E463EFA0}"/>
              </a:ext>
            </a:extLst>
          </p:cNvPr>
          <p:cNvSpPr>
            <a:spLocks noGrp="1"/>
          </p:cNvSpPr>
          <p:nvPr>
            <p:ph type="title"/>
          </p:nvPr>
        </p:nvSpPr>
        <p:spPr/>
        <p:txBody>
          <a:bodyPr>
            <a:normAutofit fontScale="90000"/>
          </a:bodyPr>
          <a:lstStyle/>
          <a:p>
            <a:r>
              <a:rPr lang="en-US" dirty="0"/>
              <a:t>Leveling The Playing Field</a:t>
            </a:r>
            <a:br>
              <a:rPr lang="en-US" dirty="0"/>
            </a:br>
            <a:r>
              <a:rPr lang="en-US" dirty="0"/>
              <a:t>Problem &amp; Goal</a:t>
            </a:r>
          </a:p>
        </p:txBody>
      </p:sp>
      <p:sp>
        <p:nvSpPr>
          <p:cNvPr id="3" name="Content Placeholder 2">
            <a:extLst>
              <a:ext uri="{FF2B5EF4-FFF2-40B4-BE49-F238E27FC236}">
                <a16:creationId xmlns:a16="http://schemas.microsoft.com/office/drawing/2014/main" id="{4E88A90E-2472-804F-ADB6-EC6B4433A476}"/>
              </a:ext>
            </a:extLst>
          </p:cNvPr>
          <p:cNvSpPr>
            <a:spLocks noGrp="1"/>
          </p:cNvSpPr>
          <p:nvPr>
            <p:ph idx="1"/>
          </p:nvPr>
        </p:nvSpPr>
        <p:spPr/>
        <p:txBody>
          <a:bodyPr>
            <a:normAutofit fontScale="70000" lnSpcReduction="20000"/>
          </a:bodyPr>
          <a:lstStyle/>
          <a:p>
            <a:pPr fontAlgn="base"/>
            <a:r>
              <a:rPr lang="en-US" dirty="0"/>
              <a:t>MLB Players go through contract negotiations with team’s front offices.</a:t>
            </a:r>
          </a:p>
          <a:p>
            <a:pPr fontAlgn="base"/>
            <a:r>
              <a:rPr lang="en-US" dirty="0"/>
              <a:t>Some Athletes are overpaid, and others underpaid.</a:t>
            </a:r>
          </a:p>
          <a:p>
            <a:pPr fontAlgn="base"/>
            <a:r>
              <a:rPr lang="en-US" dirty="0"/>
              <a:t>The goal is to calculate a universal salary for athletes in the MLB </a:t>
            </a:r>
          </a:p>
          <a:p>
            <a:pPr lvl="1" fontAlgn="base"/>
            <a:r>
              <a:rPr lang="en-US" dirty="0"/>
              <a:t>Salary based on individual player stats</a:t>
            </a:r>
          </a:p>
          <a:p>
            <a:pPr lvl="1" fontAlgn="base"/>
            <a:r>
              <a:rPr lang="en-US" dirty="0"/>
              <a:t>Use listed salary made from 2018</a:t>
            </a:r>
          </a:p>
          <a:p>
            <a:pPr lvl="1" fontAlgn="base"/>
            <a:r>
              <a:rPr lang="en-US" dirty="0"/>
              <a:t>Instill our algorithm to calculate the players ideal salary based on their stats</a:t>
            </a:r>
          </a:p>
          <a:p>
            <a:r>
              <a:rPr lang="en-US" dirty="0"/>
              <a:t>Main Consumers</a:t>
            </a:r>
          </a:p>
          <a:p>
            <a:pPr lvl="1" fontAlgn="base"/>
            <a:r>
              <a:rPr lang="en-US" dirty="0"/>
              <a:t>Team managers</a:t>
            </a:r>
          </a:p>
          <a:p>
            <a:pPr lvl="1" fontAlgn="base"/>
            <a:r>
              <a:rPr lang="en-US" dirty="0"/>
              <a:t>Third party agencies</a:t>
            </a:r>
          </a:p>
          <a:p>
            <a:pPr lvl="1" fontAlgn="base"/>
            <a:r>
              <a:rPr lang="en-US" dirty="0"/>
              <a:t>Individual players’ agents</a:t>
            </a:r>
          </a:p>
        </p:txBody>
      </p:sp>
    </p:spTree>
    <p:extLst>
      <p:ext uri="{BB962C8B-B14F-4D97-AF65-F5344CB8AC3E}">
        <p14:creationId xmlns:p14="http://schemas.microsoft.com/office/powerpoint/2010/main" val="5542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4860-854F-6449-B55E-A79BA6D5A8E2}"/>
              </a:ext>
            </a:extLst>
          </p:cNvPr>
          <p:cNvSpPr>
            <a:spLocks noGrp="1"/>
          </p:cNvSpPr>
          <p:nvPr>
            <p:ph type="title"/>
          </p:nvPr>
        </p:nvSpPr>
        <p:spPr/>
        <p:txBody>
          <a:bodyPr/>
          <a:lstStyle/>
          <a:p>
            <a:r>
              <a:rPr lang="en-US" dirty="0"/>
              <a:t>Hitters</a:t>
            </a:r>
          </a:p>
        </p:txBody>
      </p:sp>
      <p:pic>
        <p:nvPicPr>
          <p:cNvPr id="6" name="Content Placeholder 5">
            <a:extLst>
              <a:ext uri="{FF2B5EF4-FFF2-40B4-BE49-F238E27FC236}">
                <a16:creationId xmlns:a16="http://schemas.microsoft.com/office/drawing/2014/main" id="{6E49ABFA-4285-9F40-A454-3D1E9A95CC54}"/>
              </a:ext>
            </a:extLst>
          </p:cNvPr>
          <p:cNvPicPr>
            <a:picLocks noGrp="1" noChangeAspect="1"/>
          </p:cNvPicPr>
          <p:nvPr>
            <p:ph idx="1"/>
          </p:nvPr>
        </p:nvPicPr>
        <p:blipFill>
          <a:blip r:embed="rId2"/>
          <a:stretch>
            <a:fillRect/>
          </a:stretch>
        </p:blipFill>
        <p:spPr>
          <a:xfrm>
            <a:off x="8365524" y="19501"/>
            <a:ext cx="3036589" cy="6838499"/>
          </a:xfrm>
        </p:spPr>
      </p:pic>
      <p:sp>
        <p:nvSpPr>
          <p:cNvPr id="4" name="Text Placeholder 3">
            <a:extLst>
              <a:ext uri="{FF2B5EF4-FFF2-40B4-BE49-F238E27FC236}">
                <a16:creationId xmlns:a16="http://schemas.microsoft.com/office/drawing/2014/main" id="{3B159A16-6430-A140-9C02-67A7AD9DB992}"/>
              </a:ext>
            </a:extLst>
          </p:cNvPr>
          <p:cNvSpPr>
            <a:spLocks noGrp="1"/>
          </p:cNvSpPr>
          <p:nvPr>
            <p:ph type="body" sz="half" idx="2"/>
          </p:nvPr>
        </p:nvSpPr>
        <p:spPr/>
        <p:txBody>
          <a:bodyPr/>
          <a:lstStyle/>
          <a:p>
            <a:r>
              <a:rPr lang="en-US" dirty="0"/>
              <a:t>To code this page, the backend you need the .</a:t>
            </a:r>
            <a:r>
              <a:rPr lang="en-US" dirty="0" err="1"/>
              <a:t>cshtml</a:t>
            </a:r>
            <a:r>
              <a:rPr lang="en-US" dirty="0"/>
              <a:t> and .</a:t>
            </a:r>
            <a:r>
              <a:rPr lang="en-US" dirty="0" err="1"/>
              <a:t>cshtml.cs</a:t>
            </a:r>
            <a:r>
              <a:rPr lang="en-US" dirty="0"/>
              <a:t> files. The file ending in .</a:t>
            </a:r>
            <a:r>
              <a:rPr lang="en-US" dirty="0" err="1"/>
              <a:t>cs</a:t>
            </a:r>
            <a:r>
              <a:rPr lang="en-US" dirty="0"/>
              <a:t> will deal with </a:t>
            </a:r>
            <a:r>
              <a:rPr lang="en-US" dirty="0" err="1"/>
              <a:t>c#</a:t>
            </a:r>
            <a:r>
              <a:rPr lang="en-US" dirty="0"/>
              <a:t> language. Since I was learning the C# syntax I did a test using visual studio code. From there I was learning how the model communicated with .</a:t>
            </a:r>
            <a:r>
              <a:rPr lang="en-US" dirty="0" err="1"/>
              <a:t>cshtml</a:t>
            </a:r>
            <a:r>
              <a:rPr lang="en-US" dirty="0"/>
              <a:t>. The </a:t>
            </a:r>
            <a:r>
              <a:rPr lang="en-US" dirty="0" err="1"/>
              <a:t>github</a:t>
            </a:r>
            <a:r>
              <a:rPr lang="en-US" dirty="0"/>
              <a:t> example project helped to organize everything.</a:t>
            </a:r>
          </a:p>
        </p:txBody>
      </p:sp>
    </p:spTree>
    <p:extLst>
      <p:ext uri="{BB962C8B-B14F-4D97-AF65-F5344CB8AC3E}">
        <p14:creationId xmlns:p14="http://schemas.microsoft.com/office/powerpoint/2010/main" val="64335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99FA-44AB-394E-82CA-55BD6E31FE93}"/>
              </a:ext>
            </a:extLst>
          </p:cNvPr>
          <p:cNvSpPr>
            <a:spLocks noGrp="1"/>
          </p:cNvSpPr>
          <p:nvPr>
            <p:ph type="title"/>
          </p:nvPr>
        </p:nvSpPr>
        <p:spPr/>
        <p:txBody>
          <a:bodyPr/>
          <a:lstStyle/>
          <a:p>
            <a:r>
              <a:rPr lang="en-US" dirty="0"/>
              <a:t>Hitters Code</a:t>
            </a:r>
          </a:p>
        </p:txBody>
      </p:sp>
      <p:sp>
        <p:nvSpPr>
          <p:cNvPr id="3" name="Content Placeholder 2">
            <a:extLst>
              <a:ext uri="{FF2B5EF4-FFF2-40B4-BE49-F238E27FC236}">
                <a16:creationId xmlns:a16="http://schemas.microsoft.com/office/drawing/2014/main" id="{D3992702-9881-6441-95F5-A9EF9C6DE12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p:txBody>
          <a:bodyPr/>
          <a:lstStyle/>
          <a:p>
            <a:r>
              <a:rPr lang="en-US" dirty="0"/>
              <a:t>The model page has the namespace, model, and methods. Within the model there are tag helpers. Tag helpers are there so you can enable server-side code so what user inputs will render HTML elements in Razor pages. So it communicates back in .</a:t>
            </a:r>
            <a:r>
              <a:rPr lang="en-US" dirty="0" err="1"/>
              <a:t>cshtml</a:t>
            </a:r>
            <a:r>
              <a:rPr lang="en-US" dirty="0"/>
              <a:t> file. In that file you can call in the beginning @model {model name}</a:t>
            </a:r>
          </a:p>
        </p:txBody>
      </p:sp>
      <p:pic>
        <p:nvPicPr>
          <p:cNvPr id="2050" name="Picture 2" descr="https://lh6.googleusercontent.com/FTPZ-__V1N6B7lWySlPJK3Zs9ZLmxW63_eGqwVlWU_QZQX9vZn5YY5-oh5LrAoY1oE19jxdllipqANYwXxk-oN1-eX1DA7o5ErOR4iwQ70D3D4gF-fGrfRHC3GFLiIcNMLWiykf9Y4M">
            <a:extLst>
              <a:ext uri="{FF2B5EF4-FFF2-40B4-BE49-F238E27FC236}">
                <a16:creationId xmlns:a16="http://schemas.microsoft.com/office/drawing/2014/main" id="{4EE58C37-6555-C84C-8E62-E34F27F49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92" y="982131"/>
            <a:ext cx="4917817" cy="494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89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CD758CA-4709-6C40-9EB7-5413DA4403BA}"/>
              </a:ext>
            </a:extLst>
          </p:cNvPr>
          <p:cNvSpPr>
            <a:spLocks noGrp="1"/>
          </p:cNvSpPr>
          <p:nvPr>
            <p:ph type="pic" idx="1"/>
          </p:nvPr>
        </p:nvSpPr>
        <p:spPr/>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a:xfrm>
            <a:off x="903767" y="4436536"/>
            <a:ext cx="10001300" cy="1439329"/>
          </a:xfrm>
        </p:spPr>
        <p:txBody>
          <a:bodyPr>
            <a:normAutofit/>
          </a:bodyPr>
          <a:lstStyle/>
          <a:p>
            <a:r>
              <a:rPr lang="en-US" sz="1800" dirty="0"/>
              <a:t>This </a:t>
            </a:r>
            <a:r>
              <a:rPr lang="en-US" sz="1800" dirty="0" err="1"/>
              <a:t>OnPost</a:t>
            </a:r>
            <a:r>
              <a:rPr lang="en-US" sz="1800" dirty="0"/>
              <a:t>() method is the action on the html side. Under the form tag you will see this name under the action =“</a:t>
            </a:r>
            <a:r>
              <a:rPr lang="en-US" sz="1800" dirty="0" err="1"/>
              <a:t>OnPost</a:t>
            </a:r>
            <a:r>
              <a:rPr lang="en-US" sz="1800" dirty="0"/>
              <a:t>”</a:t>
            </a:r>
          </a:p>
          <a:p>
            <a:r>
              <a:rPr lang="en-US" sz="1800" dirty="0"/>
              <a:t>The requirements whether it is an integer, double, </a:t>
            </a:r>
            <a:r>
              <a:rPr lang="en-US" sz="1800" dirty="0" err="1"/>
              <a:t>etc</a:t>
            </a:r>
            <a:r>
              <a:rPr lang="en-US" sz="1800" dirty="0"/>
              <a:t> will come from the tag helpers mainly and Convert.ToInt32(</a:t>
            </a:r>
            <a:r>
              <a:rPr lang="en-US" sz="1800" dirty="0" err="1"/>
              <a:t>Request.Form</a:t>
            </a:r>
            <a:r>
              <a:rPr lang="en-US" sz="1800" dirty="0"/>
              <a:t>[</a:t>
            </a:r>
            <a:r>
              <a:rPr lang="en-US" sz="1800" dirty="0" err="1"/>
              <a:t>nameof</a:t>
            </a:r>
            <a:r>
              <a:rPr lang="en-US" sz="1800" dirty="0"/>
              <a:t>()]); </a:t>
            </a:r>
          </a:p>
        </p:txBody>
      </p:sp>
      <p:pic>
        <p:nvPicPr>
          <p:cNvPr id="3074" name="Picture 2" descr="https://lh5.googleusercontent.com/j1pm3E5kB10fZWDcJzc7XZC90_L6oFTHJL4dFNxpaR-fMRyM71k2vGX22wxEMlbW4lnGvDiGb6E21JDP5710a0wjrrW5Tu1xNQ4kADl3R5IQgclzx269nh5-OWBpRGBSjMwfu4xmWxI">
            <a:extLst>
              <a:ext uri="{FF2B5EF4-FFF2-40B4-BE49-F238E27FC236}">
                <a16:creationId xmlns:a16="http://schemas.microsoft.com/office/drawing/2014/main" id="{5156D931-3D57-1D48-9ED3-EE9621FD7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994" y="1151225"/>
            <a:ext cx="9852837" cy="311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7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4FDF1045-5306-A34E-AF38-C9900EC77357}"/>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Method</a:t>
            </a:r>
          </a:p>
        </p:txBody>
      </p:sp>
      <p:sp>
        <p:nvSpPr>
          <p:cNvPr id="7" name="Text Placeholder 6">
            <a:extLst>
              <a:ext uri="{FF2B5EF4-FFF2-40B4-BE49-F238E27FC236}">
                <a16:creationId xmlns:a16="http://schemas.microsoft.com/office/drawing/2014/main" id="{19E9172F-EEBF-F54E-B384-05ED9182AEBA}"/>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solidFill>
                  <a:srgbClr val="262626"/>
                </a:solidFill>
              </a:rPr>
              <a:t>Here we are able to grab what the users inputs and multiply by our math calculations. There is a rule that if Games Played reached over 100 then $250,000 would be added.</a:t>
            </a:r>
          </a:p>
          <a:p>
            <a:pPr algn="l">
              <a:buFont typeface="Arial"/>
              <a:buChar char="•"/>
            </a:pPr>
            <a:r>
              <a:rPr lang="en-US" sz="1800" dirty="0">
                <a:solidFill>
                  <a:srgbClr val="262626"/>
                </a:solidFill>
              </a:rPr>
              <a:t>For our </a:t>
            </a:r>
            <a:r>
              <a:rPr lang="en-US" sz="1800" dirty="0" err="1">
                <a:solidFill>
                  <a:srgbClr val="262626"/>
                </a:solidFill>
              </a:rPr>
              <a:t>OnGet</a:t>
            </a:r>
            <a:r>
              <a:rPr lang="en-US" sz="1800" dirty="0">
                <a:solidFill>
                  <a:srgbClr val="262626"/>
                </a:solidFill>
              </a:rPr>
              <a:t>(): it was just to display a message before displaying the salary once calculated. </a:t>
            </a:r>
          </a:p>
        </p:txBody>
      </p:sp>
      <p:sp useBgFill="1">
        <p:nvSpPr>
          <p:cNvPr id="85" name="Rectangle 8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lh6.googleusercontent.com/4hopSrBVUb48aRYTTOwQuc4UYIprWTZfhPfnyd2k5bnnq-5QohVJbuu5C3NOVLDKdIDdX-gOUvgl1J4qDU0__bTPFmZxD9NFdPELh78EZdMonMDjZ4lwLFLEKS5AxqdHROFOpr7h1mY">
            <a:extLst>
              <a:ext uri="{FF2B5EF4-FFF2-40B4-BE49-F238E27FC236}">
                <a16:creationId xmlns:a16="http://schemas.microsoft.com/office/drawing/2014/main" id="{C1DE4DB9-5B5E-BF4F-8D61-9034DEA38F9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4564" y="1710996"/>
            <a:ext cx="6098041" cy="34301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zKQ04ODp4pkkZw31LzSB-_LVwnRzfjLzx19T8O9179k0-MqMWE3mB-BYjmQ36o1t7MmxlzgbZ9gKq0WhdzPAm0T8wuORy_9ffJO-DhjSAcstplRKdLKE-6X93sa6qmDR67sa9YeU1lI">
            <a:extLst>
              <a:ext uri="{FF2B5EF4-FFF2-40B4-BE49-F238E27FC236}">
                <a16:creationId xmlns:a16="http://schemas.microsoft.com/office/drawing/2014/main" id="{45742B28-E6FC-7243-AC7A-992F7A92A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8314" y="5640934"/>
            <a:ext cx="4196530" cy="116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4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2A4F-9085-1F4B-8855-4759C02BEEF7}"/>
              </a:ext>
            </a:extLst>
          </p:cNvPr>
          <p:cNvSpPr>
            <a:spLocks noGrp="1"/>
          </p:cNvSpPr>
          <p:nvPr>
            <p:ph type="title"/>
          </p:nvPr>
        </p:nvSpPr>
        <p:spPr/>
        <p:txBody>
          <a:bodyPr/>
          <a:lstStyle/>
          <a:p>
            <a:r>
              <a:rPr lang="en-US" dirty="0"/>
              <a:t>Hitters</a:t>
            </a:r>
          </a:p>
        </p:txBody>
      </p:sp>
      <p:pic>
        <p:nvPicPr>
          <p:cNvPr id="6" name="Content Placeholder 5">
            <a:extLst>
              <a:ext uri="{FF2B5EF4-FFF2-40B4-BE49-F238E27FC236}">
                <a16:creationId xmlns:a16="http://schemas.microsoft.com/office/drawing/2014/main" id="{C2C1A60B-2976-FF43-8968-C3DB8641F3A7}"/>
              </a:ext>
            </a:extLst>
          </p:cNvPr>
          <p:cNvPicPr>
            <a:picLocks noGrp="1" noChangeAspect="1"/>
          </p:cNvPicPr>
          <p:nvPr>
            <p:ph idx="1"/>
          </p:nvPr>
        </p:nvPicPr>
        <p:blipFill>
          <a:blip r:embed="rId2"/>
          <a:stretch>
            <a:fillRect/>
          </a:stretch>
        </p:blipFill>
        <p:spPr>
          <a:xfrm>
            <a:off x="5064440" y="648585"/>
            <a:ext cx="3326571" cy="5492566"/>
          </a:xfrm>
        </p:spPr>
      </p:pic>
      <p:sp>
        <p:nvSpPr>
          <p:cNvPr id="4" name="Text Placeholder 3">
            <a:extLst>
              <a:ext uri="{FF2B5EF4-FFF2-40B4-BE49-F238E27FC236}">
                <a16:creationId xmlns:a16="http://schemas.microsoft.com/office/drawing/2014/main" id="{FA224E82-1D1B-D446-AC6A-029D5B28749F}"/>
              </a:ext>
            </a:extLst>
          </p:cNvPr>
          <p:cNvSpPr>
            <a:spLocks noGrp="1"/>
          </p:cNvSpPr>
          <p:nvPr>
            <p:ph type="body" sz="half" idx="2"/>
          </p:nvPr>
        </p:nvSpPr>
        <p:spPr/>
        <p:txBody>
          <a:bodyPr/>
          <a:lstStyle/>
          <a:p>
            <a:r>
              <a:rPr lang="en-US" dirty="0"/>
              <a:t>Whatever the user inputs, those numbers would be under a form with an input asp-for tag assigned to their tag helper names. When submitted it will use the </a:t>
            </a:r>
            <a:r>
              <a:rPr lang="en-US" dirty="0" err="1"/>
              <a:t>OnPost</a:t>
            </a:r>
            <a:r>
              <a:rPr lang="en-US" dirty="0"/>
              <a:t> action. Then it will display in the salary message.</a:t>
            </a:r>
          </a:p>
        </p:txBody>
      </p:sp>
      <p:pic>
        <p:nvPicPr>
          <p:cNvPr id="10" name="Picture 9">
            <a:extLst>
              <a:ext uri="{FF2B5EF4-FFF2-40B4-BE49-F238E27FC236}">
                <a16:creationId xmlns:a16="http://schemas.microsoft.com/office/drawing/2014/main" id="{933C5190-E165-F741-B5A1-39BFBB6A83F5}"/>
              </a:ext>
            </a:extLst>
          </p:cNvPr>
          <p:cNvPicPr>
            <a:picLocks noChangeAspect="1"/>
          </p:cNvPicPr>
          <p:nvPr/>
        </p:nvPicPr>
        <p:blipFill>
          <a:blip r:embed="rId3"/>
          <a:stretch>
            <a:fillRect/>
          </a:stretch>
        </p:blipFill>
        <p:spPr>
          <a:xfrm>
            <a:off x="8548577" y="648585"/>
            <a:ext cx="2407834" cy="5495106"/>
          </a:xfrm>
          <a:prstGeom prst="rect">
            <a:avLst/>
          </a:prstGeom>
        </p:spPr>
      </p:pic>
    </p:spTree>
    <p:extLst>
      <p:ext uri="{BB962C8B-B14F-4D97-AF65-F5344CB8AC3E}">
        <p14:creationId xmlns:p14="http://schemas.microsoft.com/office/powerpoint/2010/main" val="860711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12" name="Title 11">
            <a:extLst>
              <a:ext uri="{FF2B5EF4-FFF2-40B4-BE49-F238E27FC236}">
                <a16:creationId xmlns:a16="http://schemas.microsoft.com/office/drawing/2014/main" id="{E52B1783-1304-EB4A-8125-3D301A1CABEB}"/>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Hitters HTML</a:t>
            </a:r>
          </a:p>
        </p:txBody>
      </p:sp>
      <p:sp>
        <p:nvSpPr>
          <p:cNvPr id="20" name="Content Placeholder 19">
            <a:extLst>
              <a:ext uri="{FF2B5EF4-FFF2-40B4-BE49-F238E27FC236}">
                <a16:creationId xmlns:a16="http://schemas.microsoft.com/office/drawing/2014/main" id="{00706F3C-0C81-4EC6-AD2C-D6EA04F7D337}"/>
              </a:ext>
            </a:extLst>
          </p:cNvPr>
          <p:cNvSpPr>
            <a:spLocks noGrp="1"/>
          </p:cNvSpPr>
          <p:nvPr>
            <p:ph idx="1"/>
          </p:nvPr>
        </p:nvSpPr>
        <p:spPr>
          <a:xfrm>
            <a:off x="929141" y="2430471"/>
            <a:ext cx="2835464" cy="3552039"/>
          </a:xfrm>
        </p:spPr>
        <p:txBody>
          <a:bodyPr>
            <a:normAutofit/>
          </a:bodyPr>
          <a:lstStyle/>
          <a:p>
            <a:r>
              <a:rPr lang="en-US" sz="1800" dirty="0">
                <a:solidFill>
                  <a:srgbClr val="262626"/>
                </a:solidFill>
              </a:rPr>
              <a:t>Noted again:</a:t>
            </a:r>
          </a:p>
          <a:p>
            <a:r>
              <a:rPr lang="en-US" sz="1800" dirty="0"/>
              <a:t>Whatever the user inputs, those numbers would be under a form with an input asp-for tag assigned to their tag helper names. When submitted it will use the </a:t>
            </a:r>
            <a:r>
              <a:rPr lang="en-US" sz="1800" dirty="0" err="1"/>
              <a:t>OnPost</a:t>
            </a:r>
            <a:r>
              <a:rPr lang="en-US" sz="1800" dirty="0"/>
              <a:t> action. Then it will display in the salary message.</a:t>
            </a:r>
          </a:p>
          <a:p>
            <a:endParaRPr lang="en-US" sz="1800" dirty="0">
              <a:solidFill>
                <a:srgbClr val="262626"/>
              </a:solidFill>
            </a:endParaRPr>
          </a:p>
        </p:txBody>
      </p:sp>
      <p:sp useBgFill="1">
        <p:nvSpPr>
          <p:cNvPr id="29" name="Rectangle 28">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4">
            <a:extLst>
              <a:ext uri="{FF2B5EF4-FFF2-40B4-BE49-F238E27FC236}">
                <a16:creationId xmlns:a16="http://schemas.microsoft.com/office/drawing/2014/main" id="{0EE0C4D2-52C6-5446-888B-DDA81DEF8D29}"/>
              </a:ext>
            </a:extLst>
          </p:cNvPr>
          <p:cNvPicPr>
            <a:picLocks noChangeAspect="1"/>
          </p:cNvPicPr>
          <p:nvPr/>
        </p:nvPicPr>
        <p:blipFill>
          <a:blip r:embed="rId3"/>
          <a:stretch>
            <a:fillRect/>
          </a:stretch>
        </p:blipFill>
        <p:spPr>
          <a:xfrm>
            <a:off x="4901609" y="73896"/>
            <a:ext cx="6309213" cy="6784104"/>
          </a:xfrm>
          <a:prstGeom prst="rect">
            <a:avLst/>
          </a:prstGeom>
        </p:spPr>
      </p:pic>
    </p:spTree>
    <p:extLst>
      <p:ext uri="{BB962C8B-B14F-4D97-AF65-F5344CB8AC3E}">
        <p14:creationId xmlns:p14="http://schemas.microsoft.com/office/powerpoint/2010/main" val="2718790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A2B2A4F-9085-1F4B-8855-4759C02BEEF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solidFill>
                  <a:srgbClr val="262626"/>
                </a:solidFill>
              </a:rPr>
              <a:t>Pitchers</a:t>
            </a:r>
          </a:p>
        </p:txBody>
      </p:sp>
      <p:sp>
        <p:nvSpPr>
          <p:cNvPr id="4" name="Text Placeholder 3">
            <a:extLst>
              <a:ext uri="{FF2B5EF4-FFF2-40B4-BE49-F238E27FC236}">
                <a16:creationId xmlns:a16="http://schemas.microsoft.com/office/drawing/2014/main" id="{FA224E82-1D1B-D446-AC6A-029D5B28749F}"/>
              </a:ext>
            </a:extLst>
          </p:cNvPr>
          <p:cNvSpPr>
            <a:spLocks noGrp="1"/>
          </p:cNvSpPr>
          <p:nvPr>
            <p:ph type="body" sz="half" idx="2"/>
          </p:nvPr>
        </p:nvSpPr>
        <p:spPr>
          <a:xfrm>
            <a:off x="1298448" y="5540582"/>
            <a:ext cx="9603727" cy="661164"/>
          </a:xfrm>
        </p:spPr>
        <p:txBody>
          <a:bodyPr vert="horz" lIns="91440" tIns="45720" rIns="91440" bIns="45720" rtlCol="0" anchor="t">
            <a:noAutofit/>
          </a:bodyPr>
          <a:lstStyle/>
          <a:p>
            <a:pPr>
              <a:lnSpc>
                <a:spcPct val="90000"/>
              </a:lnSpc>
            </a:pPr>
            <a:r>
              <a:rPr lang="en-US" sz="1800" kern="1200" cap="none" dirty="0">
                <a:solidFill>
                  <a:srgbClr val="000000"/>
                </a:solidFill>
                <a:effectLst/>
                <a:latin typeface="+mn-lt"/>
                <a:ea typeface="+mn-ea"/>
                <a:cs typeface="+mn-cs"/>
              </a:rPr>
              <a:t>Had to adjust calculations from test cases to get close to </a:t>
            </a:r>
            <a:r>
              <a:rPr lang="en-US" sz="1800" dirty="0">
                <a:solidFill>
                  <a:srgbClr val="000000"/>
                </a:solidFill>
              </a:rPr>
              <a:t>Mark’s Test cases</a:t>
            </a:r>
            <a:r>
              <a:rPr lang="en-US" sz="1800" kern="1200" cap="none" dirty="0">
                <a:solidFill>
                  <a:srgbClr val="000000"/>
                </a:solidFill>
                <a:effectLst/>
                <a:latin typeface="+mn-lt"/>
                <a:ea typeface="+mn-ea"/>
                <a:cs typeface="+mn-cs"/>
              </a:rPr>
              <a:t>. Notice for ERA which stands for earned run average.</a:t>
            </a:r>
          </a:p>
        </p:txBody>
      </p:sp>
      <p:sp>
        <p:nvSpPr>
          <p:cNvPr id="27" name="Rectangle 26">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DCF42F1-F0FC-EE41-AADB-08259AD22BCC}"/>
              </a:ext>
            </a:extLst>
          </p:cNvPr>
          <p:cNvPicPr>
            <a:picLocks noGrp="1" noChangeAspect="1"/>
          </p:cNvPicPr>
          <p:nvPr>
            <p:ph idx="1"/>
          </p:nvPr>
        </p:nvPicPr>
        <p:blipFill>
          <a:blip r:embed="rId7"/>
          <a:stretch>
            <a:fillRect/>
          </a:stretch>
        </p:blipFill>
        <p:spPr>
          <a:xfrm>
            <a:off x="2073157" y="1410207"/>
            <a:ext cx="8052048" cy="2455875"/>
          </a:xfrm>
          <a:prstGeom prst="rect">
            <a:avLst/>
          </a:prstGeom>
        </p:spPr>
      </p:pic>
      <p:cxnSp>
        <p:nvCxnSpPr>
          <p:cNvPr id="29" name="Straight Connector 28">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788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1099FA-44AB-394E-82CA-55BD6E31FE93}"/>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Pitchers HTML</a:t>
            </a:r>
          </a:p>
        </p:txBody>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t>Whatever the user inputs, those numbers would be under a form with an input asp-for tag assigned to their tag helper names. When submitted it will use the </a:t>
            </a:r>
            <a:r>
              <a:rPr lang="en-US" sz="1800" dirty="0" err="1"/>
              <a:t>OnPost</a:t>
            </a:r>
            <a:r>
              <a:rPr lang="en-US" sz="1800" dirty="0"/>
              <a:t> action. Then it will display in the salary message.</a:t>
            </a:r>
          </a:p>
          <a:p>
            <a:pPr algn="l">
              <a:buFont typeface="Arial"/>
              <a:buChar char="•"/>
            </a:pPr>
            <a:endParaRPr lang="en-US" sz="18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A7D8EA1-9F98-B64F-8459-FD76074D2654}"/>
              </a:ext>
            </a:extLst>
          </p:cNvPr>
          <p:cNvPicPr>
            <a:picLocks noGrp="1" noChangeAspect="1"/>
          </p:cNvPicPr>
          <p:nvPr>
            <p:ph idx="1"/>
          </p:nvPr>
        </p:nvPicPr>
        <p:blipFill>
          <a:blip r:embed="rId5"/>
          <a:stretch>
            <a:fillRect/>
          </a:stretch>
        </p:blipFill>
        <p:spPr>
          <a:xfrm>
            <a:off x="4799292" y="233917"/>
            <a:ext cx="6618841" cy="6304444"/>
          </a:xfrm>
          <a:prstGeom prst="rect">
            <a:avLst/>
          </a:prstGeom>
        </p:spPr>
      </p:pic>
    </p:spTree>
    <p:extLst>
      <p:ext uri="{BB962C8B-B14F-4D97-AF65-F5344CB8AC3E}">
        <p14:creationId xmlns:p14="http://schemas.microsoft.com/office/powerpoint/2010/main" val="4197370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62FE-7837-CD43-9944-FE3F47AE8651}"/>
              </a:ext>
            </a:extLst>
          </p:cNvPr>
          <p:cNvSpPr>
            <a:spLocks noGrp="1"/>
          </p:cNvSpPr>
          <p:nvPr>
            <p:ph type="title"/>
          </p:nvPr>
        </p:nvSpPr>
        <p:spPr/>
        <p:txBody>
          <a:bodyPr/>
          <a:lstStyle/>
          <a:p>
            <a:r>
              <a:rPr lang="en-US" dirty="0"/>
              <a:t>Pitchers .</a:t>
            </a:r>
            <a:r>
              <a:rPr lang="en-US" dirty="0" err="1"/>
              <a:t>cshtml.cs</a:t>
            </a:r>
            <a:r>
              <a:rPr lang="en-US" dirty="0"/>
              <a:t> File</a:t>
            </a:r>
          </a:p>
        </p:txBody>
      </p:sp>
      <p:pic>
        <p:nvPicPr>
          <p:cNvPr id="6" name="Content Placeholder 5">
            <a:extLst>
              <a:ext uri="{FF2B5EF4-FFF2-40B4-BE49-F238E27FC236}">
                <a16:creationId xmlns:a16="http://schemas.microsoft.com/office/drawing/2014/main" id="{84E68888-7DE7-1E4E-B94E-45A2346B0364}"/>
              </a:ext>
            </a:extLst>
          </p:cNvPr>
          <p:cNvPicPr>
            <a:picLocks noGrp="1" noChangeAspect="1"/>
          </p:cNvPicPr>
          <p:nvPr>
            <p:ph idx="1"/>
          </p:nvPr>
        </p:nvPicPr>
        <p:blipFill>
          <a:blip r:embed="rId2"/>
          <a:stretch>
            <a:fillRect/>
          </a:stretch>
        </p:blipFill>
        <p:spPr>
          <a:xfrm>
            <a:off x="6159500" y="1492250"/>
            <a:ext cx="3987800" cy="3873500"/>
          </a:xfrm>
        </p:spPr>
      </p:pic>
      <p:sp>
        <p:nvSpPr>
          <p:cNvPr id="4" name="Text Placeholder 3">
            <a:extLst>
              <a:ext uri="{FF2B5EF4-FFF2-40B4-BE49-F238E27FC236}">
                <a16:creationId xmlns:a16="http://schemas.microsoft.com/office/drawing/2014/main" id="{C6C6DCA8-8C4F-5A4C-A4C9-2CFAEE9E5170}"/>
              </a:ext>
            </a:extLst>
          </p:cNvPr>
          <p:cNvSpPr>
            <a:spLocks noGrp="1"/>
          </p:cNvSpPr>
          <p:nvPr>
            <p:ph type="body" sz="half" idx="2"/>
          </p:nvPr>
        </p:nvSpPr>
        <p:spPr/>
        <p:txBody>
          <a:bodyPr/>
          <a:lstStyle/>
          <a:p>
            <a:r>
              <a:rPr lang="en-US" dirty="0"/>
              <a:t>Here we have the [Authorize] bracket which forces the user to sign up and login to have access to the calculator.</a:t>
            </a:r>
          </a:p>
          <a:p>
            <a:r>
              <a:rPr lang="en-US" dirty="0"/>
              <a:t>Within the model you have tag helpers so we can use them in the .</a:t>
            </a:r>
            <a:r>
              <a:rPr lang="en-US" dirty="0" err="1"/>
              <a:t>cshtml</a:t>
            </a:r>
            <a:r>
              <a:rPr lang="en-US" dirty="0"/>
              <a:t> file</a:t>
            </a:r>
          </a:p>
        </p:txBody>
      </p:sp>
    </p:spTree>
    <p:extLst>
      <p:ext uri="{BB962C8B-B14F-4D97-AF65-F5344CB8AC3E}">
        <p14:creationId xmlns:p14="http://schemas.microsoft.com/office/powerpoint/2010/main" val="181717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5D14-9563-9848-A647-533AA4DB0D2B}"/>
              </a:ext>
            </a:extLst>
          </p:cNvPr>
          <p:cNvSpPr>
            <a:spLocks noGrp="1"/>
          </p:cNvSpPr>
          <p:nvPr>
            <p:ph type="title"/>
          </p:nvPr>
        </p:nvSpPr>
        <p:spPr/>
        <p:txBody>
          <a:bodyPr/>
          <a:lstStyle/>
          <a:p>
            <a:r>
              <a:rPr lang="en-US" dirty="0"/>
              <a:t>Pitchers .</a:t>
            </a:r>
            <a:r>
              <a:rPr lang="en-US" dirty="0" err="1"/>
              <a:t>cshtml.cs</a:t>
            </a:r>
            <a:r>
              <a:rPr lang="en-US" dirty="0"/>
              <a:t> File</a:t>
            </a:r>
          </a:p>
        </p:txBody>
      </p:sp>
      <p:pic>
        <p:nvPicPr>
          <p:cNvPr id="6" name="Content Placeholder 5">
            <a:extLst>
              <a:ext uri="{FF2B5EF4-FFF2-40B4-BE49-F238E27FC236}">
                <a16:creationId xmlns:a16="http://schemas.microsoft.com/office/drawing/2014/main" id="{3214D694-30A4-504A-BFE5-342574A11D63}"/>
              </a:ext>
            </a:extLst>
          </p:cNvPr>
          <p:cNvPicPr>
            <a:picLocks noGrp="1" noChangeAspect="1"/>
          </p:cNvPicPr>
          <p:nvPr>
            <p:ph idx="1"/>
          </p:nvPr>
        </p:nvPicPr>
        <p:blipFill>
          <a:blip r:embed="rId2"/>
          <a:stretch>
            <a:fillRect/>
          </a:stretch>
        </p:blipFill>
        <p:spPr>
          <a:xfrm>
            <a:off x="5189705" y="2169042"/>
            <a:ext cx="6145526" cy="2883669"/>
          </a:xfrm>
        </p:spPr>
      </p:pic>
      <p:sp>
        <p:nvSpPr>
          <p:cNvPr id="4" name="Text Placeholder 3">
            <a:extLst>
              <a:ext uri="{FF2B5EF4-FFF2-40B4-BE49-F238E27FC236}">
                <a16:creationId xmlns:a16="http://schemas.microsoft.com/office/drawing/2014/main" id="{AEE6B229-6C17-C54B-9912-B13F4E666B6C}"/>
              </a:ext>
            </a:extLst>
          </p:cNvPr>
          <p:cNvSpPr>
            <a:spLocks noGrp="1"/>
          </p:cNvSpPr>
          <p:nvPr>
            <p:ph type="body" sz="half" idx="2"/>
          </p:nvPr>
        </p:nvSpPr>
        <p:spPr/>
        <p:txBody>
          <a:bodyPr/>
          <a:lstStyle/>
          <a:p>
            <a:r>
              <a:rPr lang="en-US" dirty="0"/>
              <a:t>This </a:t>
            </a:r>
            <a:r>
              <a:rPr lang="en-US" dirty="0" err="1"/>
              <a:t>OnPost</a:t>
            </a:r>
            <a:r>
              <a:rPr lang="en-US" dirty="0"/>
              <a:t>() method is the action on the html side. Under the form tag you will see this name under the action =“</a:t>
            </a:r>
            <a:r>
              <a:rPr lang="en-US" dirty="0" err="1"/>
              <a:t>OnPost</a:t>
            </a:r>
            <a:r>
              <a:rPr lang="en-US" dirty="0"/>
              <a:t>”</a:t>
            </a:r>
          </a:p>
          <a:p>
            <a:r>
              <a:rPr lang="en-US" dirty="0"/>
              <a:t>The requirements whether it is an integer, double, </a:t>
            </a:r>
            <a:r>
              <a:rPr lang="en-US" dirty="0" err="1"/>
              <a:t>etc</a:t>
            </a:r>
            <a:r>
              <a:rPr lang="en-US" dirty="0"/>
              <a:t> will come from the tag helpers mainly and Convert.ToInt32(</a:t>
            </a:r>
            <a:r>
              <a:rPr lang="en-US" dirty="0" err="1"/>
              <a:t>Request.Form</a:t>
            </a:r>
            <a:r>
              <a:rPr lang="en-US" dirty="0"/>
              <a:t>[</a:t>
            </a:r>
            <a:r>
              <a:rPr lang="en-US" dirty="0" err="1"/>
              <a:t>nameof</a:t>
            </a:r>
            <a:r>
              <a:rPr lang="en-US" dirty="0"/>
              <a:t>()]); </a:t>
            </a:r>
          </a:p>
          <a:p>
            <a:endParaRPr lang="en-US" dirty="0"/>
          </a:p>
        </p:txBody>
      </p:sp>
    </p:spTree>
    <p:extLst>
      <p:ext uri="{BB962C8B-B14F-4D97-AF65-F5344CB8AC3E}">
        <p14:creationId xmlns:p14="http://schemas.microsoft.com/office/powerpoint/2010/main" val="28241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1193-E7A8-3F48-A59D-A3909793D24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3E7EA34-0583-CB46-BB48-417E35AB60CA}"/>
              </a:ext>
            </a:extLst>
          </p:cNvPr>
          <p:cNvSpPr>
            <a:spLocks noGrp="1"/>
          </p:cNvSpPr>
          <p:nvPr>
            <p:ph idx="1"/>
          </p:nvPr>
        </p:nvSpPr>
        <p:spPr/>
        <p:txBody>
          <a:bodyPr>
            <a:normAutofit lnSpcReduction="10000"/>
          </a:bodyPr>
          <a:lstStyle/>
          <a:p>
            <a:r>
              <a:rPr lang="en-US" dirty="0"/>
              <a:t>Project Features</a:t>
            </a:r>
          </a:p>
          <a:p>
            <a:pPr lvl="1"/>
            <a:r>
              <a:rPr lang="en-US" dirty="0"/>
              <a:t>Login/Register/Main Page/Main Home Calculation Page/Hitters/Hitters Code/Pitchers/Pitchers Code/Behind the Scene Batters &amp; Pitchers</a:t>
            </a:r>
          </a:p>
          <a:p>
            <a:r>
              <a:rPr lang="en-US" dirty="0" err="1"/>
              <a:t>HTML.begin</a:t>
            </a:r>
            <a:r>
              <a:rPr lang="en-US" dirty="0"/>
              <a:t> Form</a:t>
            </a:r>
          </a:p>
          <a:p>
            <a:r>
              <a:rPr lang="en-US" dirty="0"/>
              <a:t>Search</a:t>
            </a:r>
          </a:p>
          <a:p>
            <a:r>
              <a:rPr lang="en-US" dirty="0"/>
              <a:t>Uploading to Server</a:t>
            </a:r>
          </a:p>
          <a:p>
            <a:r>
              <a:rPr lang="en-US" dirty="0"/>
              <a:t>Test Cases</a:t>
            </a:r>
          </a:p>
          <a:p>
            <a:r>
              <a:rPr lang="en-US" dirty="0"/>
              <a:t>Gantt Chart</a:t>
            </a:r>
          </a:p>
          <a:p>
            <a:r>
              <a:rPr lang="en-US" dirty="0"/>
              <a:t>Link Resources</a:t>
            </a:r>
          </a:p>
        </p:txBody>
      </p:sp>
      <p:sp>
        <p:nvSpPr>
          <p:cNvPr id="7" name="TextBox 6">
            <a:extLst>
              <a:ext uri="{FF2B5EF4-FFF2-40B4-BE49-F238E27FC236}">
                <a16:creationId xmlns:a16="http://schemas.microsoft.com/office/drawing/2014/main" id="{F22898B3-2611-8546-8736-7F7CA6B418A2}"/>
              </a:ext>
            </a:extLst>
          </p:cNvPr>
          <p:cNvSpPr txBox="1"/>
          <p:nvPr/>
        </p:nvSpPr>
        <p:spPr>
          <a:xfrm>
            <a:off x="1155700" y="3048000"/>
            <a:ext cx="32004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GETTING Started</a:t>
            </a:r>
          </a:p>
          <a:p>
            <a:pPr marL="285750" indent="-285750">
              <a:buFont typeface="Arial" panose="020B0604020202020204" pitchFamily="34" charset="0"/>
              <a:buChar char="•"/>
            </a:pPr>
            <a:r>
              <a:rPr lang="en-US" dirty="0"/>
              <a:t>Learning Razor</a:t>
            </a:r>
          </a:p>
          <a:p>
            <a:pPr marL="742950" lvl="1" indent="-285750">
              <a:buFont typeface="Arial" panose="020B0604020202020204" pitchFamily="34" charset="0"/>
              <a:buChar char="•"/>
            </a:pPr>
            <a:r>
              <a:rPr lang="en-US" dirty="0"/>
              <a:t>Contents in Razor Pages</a:t>
            </a:r>
          </a:p>
          <a:p>
            <a:pPr marL="742950" lvl="1" indent="-285750">
              <a:buFont typeface="Arial" panose="020B0604020202020204" pitchFamily="34" charset="0"/>
              <a:buChar char="•"/>
            </a:pPr>
            <a:r>
              <a:rPr lang="en-US" dirty="0"/>
              <a:t>**Important</a:t>
            </a:r>
          </a:p>
          <a:p>
            <a:pPr marL="285750" indent="-285750">
              <a:buFont typeface="Arial" panose="020B0604020202020204" pitchFamily="34" charset="0"/>
              <a:buChar char="•"/>
            </a:pPr>
            <a:r>
              <a:rPr lang="en-US" dirty="0"/>
              <a:t>Install packages</a:t>
            </a:r>
          </a:p>
          <a:p>
            <a:pPr marL="742950" lvl="1" indent="-285750">
              <a:buFont typeface="Arial" panose="020B0604020202020204" pitchFamily="34" charset="0"/>
              <a:buChar char="•"/>
            </a:pPr>
            <a:r>
              <a:rPr lang="en-US" dirty="0"/>
              <a:t>**Important</a:t>
            </a:r>
          </a:p>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a:t>Game Plan</a:t>
            </a:r>
          </a:p>
          <a:p>
            <a:pPr marL="742950" lvl="1" indent="-285750">
              <a:buFont typeface="Arial" panose="020B0604020202020204" pitchFamily="34" charset="0"/>
              <a:buChar char="•"/>
            </a:pPr>
            <a:r>
              <a:rPr lang="en-US" dirty="0"/>
              <a:t>Final Calculations</a:t>
            </a:r>
          </a:p>
          <a:p>
            <a:pPr marL="742950" lvl="1" indent="-285750">
              <a:buFont typeface="Arial" panose="020B0604020202020204" pitchFamily="34" charset="0"/>
              <a:buChar char="•"/>
            </a:pPr>
            <a:r>
              <a:rPr lang="en-US" dirty="0"/>
              <a:t>Design/ Plan</a:t>
            </a:r>
          </a:p>
          <a:p>
            <a:endParaRPr lang="en-US" dirty="0"/>
          </a:p>
        </p:txBody>
      </p:sp>
    </p:spTree>
    <p:extLst>
      <p:ext uri="{BB962C8B-B14F-4D97-AF65-F5344CB8AC3E}">
        <p14:creationId xmlns:p14="http://schemas.microsoft.com/office/powerpoint/2010/main" val="432981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A5C6-18F8-C746-BCF1-B094DA3CC42F}"/>
              </a:ext>
            </a:extLst>
          </p:cNvPr>
          <p:cNvSpPr>
            <a:spLocks noGrp="1"/>
          </p:cNvSpPr>
          <p:nvPr>
            <p:ph type="title"/>
          </p:nvPr>
        </p:nvSpPr>
        <p:spPr/>
        <p:txBody>
          <a:bodyPr/>
          <a:lstStyle/>
          <a:p>
            <a:r>
              <a:rPr lang="en-US" dirty="0"/>
              <a:t>Pitcher Method</a:t>
            </a:r>
          </a:p>
        </p:txBody>
      </p:sp>
      <p:pic>
        <p:nvPicPr>
          <p:cNvPr id="6" name="Content Placeholder 5">
            <a:extLst>
              <a:ext uri="{FF2B5EF4-FFF2-40B4-BE49-F238E27FC236}">
                <a16:creationId xmlns:a16="http://schemas.microsoft.com/office/drawing/2014/main" id="{5A77B391-CEA0-A74A-BA22-28011A5FFB38}"/>
              </a:ext>
            </a:extLst>
          </p:cNvPr>
          <p:cNvPicPr>
            <a:picLocks noGrp="1" noChangeAspect="1"/>
          </p:cNvPicPr>
          <p:nvPr>
            <p:ph idx="1"/>
          </p:nvPr>
        </p:nvPicPr>
        <p:blipFill>
          <a:blip r:embed="rId2"/>
          <a:stretch>
            <a:fillRect/>
          </a:stretch>
        </p:blipFill>
        <p:spPr>
          <a:xfrm>
            <a:off x="5188689" y="167465"/>
            <a:ext cx="6379520" cy="6547846"/>
          </a:xfrm>
        </p:spPr>
      </p:pic>
      <p:sp>
        <p:nvSpPr>
          <p:cNvPr id="4" name="Text Placeholder 3">
            <a:extLst>
              <a:ext uri="{FF2B5EF4-FFF2-40B4-BE49-F238E27FC236}">
                <a16:creationId xmlns:a16="http://schemas.microsoft.com/office/drawing/2014/main" id="{F1D5EB80-D6BE-7340-A310-940F3D0EFE59}"/>
              </a:ext>
            </a:extLst>
          </p:cNvPr>
          <p:cNvSpPr>
            <a:spLocks noGrp="1"/>
          </p:cNvSpPr>
          <p:nvPr>
            <p:ph type="body" sz="half" idx="2"/>
          </p:nvPr>
        </p:nvSpPr>
        <p:spPr/>
        <p:txBody>
          <a:bodyPr>
            <a:normAutofit fontScale="92500" lnSpcReduction="10000"/>
          </a:bodyPr>
          <a:lstStyle/>
          <a:p>
            <a:r>
              <a:rPr lang="en-US" dirty="0">
                <a:solidFill>
                  <a:srgbClr val="262626"/>
                </a:solidFill>
              </a:rPr>
              <a:t>Here we are able to grab what the users inputs and multiply by our math calculations. </a:t>
            </a:r>
          </a:p>
          <a:p>
            <a:endParaRPr lang="en-US" dirty="0">
              <a:solidFill>
                <a:srgbClr val="262626"/>
              </a:solidFill>
            </a:endParaRPr>
          </a:p>
          <a:p>
            <a:r>
              <a:rPr lang="en-US" dirty="0">
                <a:solidFill>
                  <a:srgbClr val="262626"/>
                </a:solidFill>
              </a:rPr>
              <a:t>With the ERA: (Earned Run Average) There is a variety with what the user inputs; it would add to the salary differently.</a:t>
            </a:r>
          </a:p>
          <a:p>
            <a:r>
              <a:rPr lang="en-US" dirty="0">
                <a:solidFill>
                  <a:srgbClr val="262626"/>
                </a:solidFill>
              </a:rPr>
              <a:t>Then a method to for our </a:t>
            </a:r>
            <a:r>
              <a:rPr lang="en-US" dirty="0" err="1">
                <a:solidFill>
                  <a:srgbClr val="262626"/>
                </a:solidFill>
              </a:rPr>
              <a:t>OnGet</a:t>
            </a:r>
            <a:r>
              <a:rPr lang="en-US" dirty="0">
                <a:solidFill>
                  <a:srgbClr val="262626"/>
                </a:solidFill>
              </a:rPr>
              <a:t>(): it was just to display a message before displaying the salary once calculated. </a:t>
            </a:r>
          </a:p>
          <a:p>
            <a:endParaRPr lang="en-US" dirty="0"/>
          </a:p>
        </p:txBody>
      </p:sp>
      <p:pic>
        <p:nvPicPr>
          <p:cNvPr id="8" name="Picture 7">
            <a:extLst>
              <a:ext uri="{FF2B5EF4-FFF2-40B4-BE49-F238E27FC236}">
                <a16:creationId xmlns:a16="http://schemas.microsoft.com/office/drawing/2014/main" id="{7D6847A3-E677-8944-A89C-6B330CD4B664}"/>
              </a:ext>
            </a:extLst>
          </p:cNvPr>
          <p:cNvPicPr>
            <a:picLocks noChangeAspect="1"/>
          </p:cNvPicPr>
          <p:nvPr/>
        </p:nvPicPr>
        <p:blipFill>
          <a:blip r:embed="rId3"/>
          <a:stretch>
            <a:fillRect/>
          </a:stretch>
        </p:blipFill>
        <p:spPr>
          <a:xfrm>
            <a:off x="1806838" y="5340350"/>
            <a:ext cx="2692400" cy="800100"/>
          </a:xfrm>
          <a:prstGeom prst="rect">
            <a:avLst/>
          </a:prstGeom>
        </p:spPr>
      </p:pic>
    </p:spTree>
    <p:extLst>
      <p:ext uri="{BB962C8B-B14F-4D97-AF65-F5344CB8AC3E}">
        <p14:creationId xmlns:p14="http://schemas.microsoft.com/office/powerpoint/2010/main" val="3791641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AB98-F277-CB41-BA4B-2F5714441769}"/>
              </a:ext>
            </a:extLst>
          </p:cNvPr>
          <p:cNvSpPr>
            <a:spLocks noGrp="1"/>
          </p:cNvSpPr>
          <p:nvPr>
            <p:ph type="title"/>
          </p:nvPr>
        </p:nvSpPr>
        <p:spPr>
          <a:xfrm>
            <a:off x="546895" y="627319"/>
            <a:ext cx="3718455" cy="562544"/>
          </a:xfrm>
        </p:spPr>
        <p:txBody>
          <a:bodyPr/>
          <a:lstStyle/>
          <a:p>
            <a:r>
              <a:rPr lang="en-US" dirty="0"/>
              <a:t>Pitchers Front-End Page</a:t>
            </a:r>
          </a:p>
        </p:txBody>
      </p:sp>
      <p:sp>
        <p:nvSpPr>
          <p:cNvPr id="3" name="Content Placeholder 2">
            <a:extLst>
              <a:ext uri="{FF2B5EF4-FFF2-40B4-BE49-F238E27FC236}">
                <a16:creationId xmlns:a16="http://schemas.microsoft.com/office/drawing/2014/main" id="{63F0CB98-3178-2144-A3E9-8E9B6E09248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BE96008B-50E8-2F48-ACE3-0C797C4EE659}"/>
              </a:ext>
            </a:extLst>
          </p:cNvPr>
          <p:cNvSpPr>
            <a:spLocks noGrp="1"/>
          </p:cNvSpPr>
          <p:nvPr>
            <p:ph type="body" sz="half" idx="2"/>
          </p:nvPr>
        </p:nvSpPr>
        <p:spPr/>
        <p:txBody>
          <a:bodyPr/>
          <a:lstStyle/>
          <a:p>
            <a:endParaRPr lang="en-US"/>
          </a:p>
        </p:txBody>
      </p:sp>
      <p:pic>
        <p:nvPicPr>
          <p:cNvPr id="5122" name="Picture 2" descr="https://lh6.googleusercontent.com/oUbUIjibrpRy1iYXyM4I2k3IV3-IaGwfKqE1ZOP-cB-DIGO771Fjn1DN0HShACSZISDqbOks75QSvEeG9RDm-I5GaTigedQLUnMbmOSB6c4ue-AvJf7-3V_M_jgJRHvwAGwVQ3Lf-K0">
            <a:extLst>
              <a:ext uri="{FF2B5EF4-FFF2-40B4-BE49-F238E27FC236}">
                <a16:creationId xmlns:a16="http://schemas.microsoft.com/office/drawing/2014/main" id="{6A3D7FD3-02CC-6D47-BE1F-6E209541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88" y="1764656"/>
            <a:ext cx="4027709" cy="49870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yReQNishmA77pVXEs1SdOFyvgJPpx7LLDcgZwZ99IaFSlzDfkkBBAXIllMoCjxqtFZJSjBaUNoYO6V4mDZXPUZ_FjEuN21C9IMAihecEFPsImdPq3LhC2gcoecPv23VH0kgKR0h1O4A">
            <a:extLst>
              <a:ext uri="{FF2B5EF4-FFF2-40B4-BE49-F238E27FC236}">
                <a16:creationId xmlns:a16="http://schemas.microsoft.com/office/drawing/2014/main" id="{4E31988B-BBFC-5B42-B9CA-05646F7ED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520" y="1244009"/>
            <a:ext cx="3585082" cy="550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25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D16083-9886-8F4C-BED7-5C50CA6727E7}"/>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a:solidFill>
                  <a:srgbClr val="262626"/>
                </a:solidFill>
              </a:rPr>
              <a:t>Batting Behind the Scences </a:t>
            </a:r>
          </a:p>
        </p:txBody>
      </p:sp>
      <p:sp>
        <p:nvSpPr>
          <p:cNvPr id="4" name="Text Placeholder 3">
            <a:extLst>
              <a:ext uri="{FF2B5EF4-FFF2-40B4-BE49-F238E27FC236}">
                <a16:creationId xmlns:a16="http://schemas.microsoft.com/office/drawing/2014/main" id="{4B36D837-7735-C441-B080-300FC2A0D4E5}"/>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solidFill>
                  <a:srgbClr val="262626"/>
                </a:solidFill>
              </a:rPr>
              <a:t>I clarified each stats on what they stand for and what math calculation we used. Along with the pitchers stats.</a:t>
            </a: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73EC564-67B8-3B40-ACBD-0C889BEDE862}"/>
              </a:ext>
            </a:extLst>
          </p:cNvPr>
          <p:cNvPicPr>
            <a:picLocks noGrp="1" noChangeAspect="1"/>
          </p:cNvPicPr>
          <p:nvPr>
            <p:ph idx="1"/>
          </p:nvPr>
        </p:nvPicPr>
        <p:blipFill>
          <a:blip r:embed="rId5"/>
          <a:stretch>
            <a:fillRect/>
          </a:stretch>
        </p:blipFill>
        <p:spPr>
          <a:xfrm>
            <a:off x="4852807" y="0"/>
            <a:ext cx="6098041" cy="5396766"/>
          </a:xfrm>
          <a:prstGeom prst="rect">
            <a:avLst/>
          </a:prstGeom>
        </p:spPr>
      </p:pic>
      <p:pic>
        <p:nvPicPr>
          <p:cNvPr id="8" name="Picture 7">
            <a:extLst>
              <a:ext uri="{FF2B5EF4-FFF2-40B4-BE49-F238E27FC236}">
                <a16:creationId xmlns:a16="http://schemas.microsoft.com/office/drawing/2014/main" id="{92055EE8-7E4D-2C4E-8D92-29F60E6BA5AE}"/>
              </a:ext>
            </a:extLst>
          </p:cNvPr>
          <p:cNvPicPr>
            <a:picLocks noChangeAspect="1"/>
          </p:cNvPicPr>
          <p:nvPr/>
        </p:nvPicPr>
        <p:blipFill>
          <a:blip r:embed="rId6"/>
          <a:stretch>
            <a:fillRect/>
          </a:stretch>
        </p:blipFill>
        <p:spPr>
          <a:xfrm>
            <a:off x="4849632" y="5403353"/>
            <a:ext cx="5465399" cy="1917114"/>
          </a:xfrm>
          <a:prstGeom prst="rect">
            <a:avLst/>
          </a:prstGeom>
        </p:spPr>
      </p:pic>
    </p:spTree>
    <p:extLst>
      <p:ext uri="{BB962C8B-B14F-4D97-AF65-F5344CB8AC3E}">
        <p14:creationId xmlns:p14="http://schemas.microsoft.com/office/powerpoint/2010/main" val="3974283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DC3F25-ACCF-034F-A942-8B91EC07D366}"/>
              </a:ext>
            </a:extLst>
          </p:cNvPr>
          <p:cNvPicPr>
            <a:picLocks noChangeAspect="1"/>
          </p:cNvPicPr>
          <p:nvPr/>
        </p:nvPicPr>
        <p:blipFill>
          <a:blip r:embed="rId2"/>
          <a:stretch>
            <a:fillRect/>
          </a:stretch>
        </p:blipFill>
        <p:spPr>
          <a:xfrm>
            <a:off x="3214295" y="0"/>
            <a:ext cx="5407809" cy="6858000"/>
          </a:xfrm>
          <a:prstGeom prst="rect">
            <a:avLst/>
          </a:prstGeom>
        </p:spPr>
      </p:pic>
    </p:spTree>
    <p:extLst>
      <p:ext uri="{BB962C8B-B14F-4D97-AF65-F5344CB8AC3E}">
        <p14:creationId xmlns:p14="http://schemas.microsoft.com/office/powerpoint/2010/main" val="1928899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9" name="Rectangle 78">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2" name="Picture 81">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3" name="Rectangle 82">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5" name="Picture 84">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3D9E488-0B8C-FB4D-B1CE-02797358CD2C}"/>
              </a:ext>
            </a:extLst>
          </p:cNvPr>
          <p:cNvSpPr>
            <a:spLocks noGrp="1"/>
          </p:cNvSpPr>
          <p:nvPr>
            <p:ph type="title"/>
          </p:nvPr>
        </p:nvSpPr>
        <p:spPr>
          <a:xfrm>
            <a:off x="1092643" y="1092200"/>
            <a:ext cx="2928751" cy="4498860"/>
          </a:xfrm>
        </p:spPr>
        <p:txBody>
          <a:bodyPr vert="horz" lIns="91440" tIns="45720" rIns="91440" bIns="45720" rtlCol="0" anchor="ctr">
            <a:normAutofit/>
          </a:bodyPr>
          <a:lstStyle/>
          <a:p>
            <a:r>
              <a:rPr lang="en-US" sz="4100">
                <a:solidFill>
                  <a:srgbClr val="262626"/>
                </a:solidFill>
              </a:rPr>
              <a:t>HTML.begin Form</a:t>
            </a:r>
          </a:p>
        </p:txBody>
      </p:sp>
      <p:sp>
        <p:nvSpPr>
          <p:cNvPr id="4" name="Text Placeholder 3">
            <a:extLst>
              <a:ext uri="{FF2B5EF4-FFF2-40B4-BE49-F238E27FC236}">
                <a16:creationId xmlns:a16="http://schemas.microsoft.com/office/drawing/2014/main" id="{71485771-DB65-BF43-82FF-F3224A6834E0}"/>
              </a:ext>
            </a:extLst>
          </p:cNvPr>
          <p:cNvSpPr>
            <a:spLocks noGrp="1"/>
          </p:cNvSpPr>
          <p:nvPr>
            <p:ph type="body" sz="half" idx="2"/>
          </p:nvPr>
        </p:nvSpPr>
        <p:spPr>
          <a:xfrm>
            <a:off x="4554194" y="1092200"/>
            <a:ext cx="6546426" cy="2948858"/>
          </a:xfrm>
        </p:spPr>
        <p:txBody>
          <a:bodyPr vert="horz" lIns="91440" tIns="45720" rIns="91440" bIns="45720" rtlCol="0" anchor="t">
            <a:normAutofit/>
          </a:bodyPr>
          <a:lstStyle/>
          <a:p>
            <a:pPr algn="l">
              <a:buFont typeface="Arial"/>
              <a:buChar char="•"/>
            </a:pPr>
            <a:r>
              <a:rPr lang="en-US">
                <a:solidFill>
                  <a:srgbClr val="262626"/>
                </a:solidFill>
                <a:hlinkClick r:id="rId5"/>
              </a:rPr>
              <a:t>https://www.aspsnippets.com/Articles/ASPNet-MVC-HtmlBeginForm-Tutorial-with-example.aspx</a:t>
            </a:r>
            <a:br>
              <a:rPr lang="en-US">
                <a:solidFill>
                  <a:srgbClr val="262626"/>
                </a:solidFill>
              </a:rPr>
            </a:br>
            <a:br>
              <a:rPr lang="en-US">
                <a:solidFill>
                  <a:srgbClr val="262626"/>
                </a:solidFill>
              </a:rPr>
            </a:br>
            <a:r>
              <a:rPr lang="en-US">
                <a:solidFill>
                  <a:srgbClr val="262626"/>
                </a:solidFill>
                <a:hlinkClick r:id="rId6"/>
              </a:rPr>
              <a:t>https://www.google.com/amp/s/blog.michaelckennedy.net/2012/01/20/building-asp-net-mvc-forms-with-razor/amp/</a:t>
            </a:r>
            <a:br>
              <a:rPr lang="en-US">
                <a:solidFill>
                  <a:srgbClr val="262626"/>
                </a:solidFill>
              </a:rPr>
            </a:br>
            <a:br>
              <a:rPr lang="en-US">
                <a:solidFill>
                  <a:srgbClr val="262626"/>
                </a:solidFill>
              </a:rPr>
            </a:br>
            <a:r>
              <a:rPr lang="en-US">
                <a:solidFill>
                  <a:srgbClr val="262626"/>
                </a:solidFill>
                <a:hlinkClick r:id="rId7"/>
              </a:rPr>
              <a:t>https://gist.github.com/esouto/3179020</a:t>
            </a:r>
            <a:br>
              <a:rPr lang="en-US">
                <a:solidFill>
                  <a:srgbClr val="262626"/>
                </a:solidFill>
              </a:rPr>
            </a:br>
            <a:br>
              <a:rPr lang="en-US">
                <a:solidFill>
                  <a:srgbClr val="262626"/>
                </a:solidFill>
              </a:rPr>
            </a:br>
            <a:r>
              <a:rPr lang="en-US">
                <a:solidFill>
                  <a:srgbClr val="262626"/>
                </a:solidFill>
                <a:hlinkClick r:id="rId8"/>
              </a:rPr>
              <a:t>https://www.completecsharptutorial.com/asp-net-mvc5/html-beginform-example-tutorial-aspnet-mvc5.php</a:t>
            </a:r>
            <a:endParaRPr lang="en-US">
              <a:solidFill>
                <a:srgbClr val="262626"/>
              </a:solidFill>
            </a:endParaRPr>
          </a:p>
        </p:txBody>
      </p:sp>
      <p:pic>
        <p:nvPicPr>
          <p:cNvPr id="1026" name="Picture 2" descr="https://lh6.googleusercontent.com/5Lcq2MrsYg1eCro3VGyCQHQjj71dIIq9dSVH8OLarl8I2phngXzlidvZKgJc7PeW0wLVA10LtD219IErllxY2Uh05PUj7iodqE9zDN-88ZmvJViHYK9HYS98ajfoMVCSaH6584cmyXM">
            <a:extLst>
              <a:ext uri="{FF2B5EF4-FFF2-40B4-BE49-F238E27FC236}">
                <a16:creationId xmlns:a16="http://schemas.microsoft.com/office/drawing/2014/main" id="{F82E7786-609D-F64D-8F5B-894036D1D768}"/>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tretch>
            <a:fillRect/>
          </a:stretch>
        </p:blipFill>
        <p:spPr bwMode="auto">
          <a:xfrm>
            <a:off x="3480148" y="4041058"/>
            <a:ext cx="8051966" cy="1550002"/>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F43706-D100-2A44-8D85-ABDD0138A4F8}"/>
              </a:ext>
            </a:extLst>
          </p:cNvPr>
          <p:cNvSpPr txBox="1"/>
          <p:nvPr/>
        </p:nvSpPr>
        <p:spPr>
          <a:xfrm>
            <a:off x="608012" y="4041058"/>
            <a:ext cx="2950734" cy="2308324"/>
          </a:xfrm>
          <a:prstGeom prst="rect">
            <a:avLst/>
          </a:prstGeom>
          <a:noFill/>
        </p:spPr>
        <p:txBody>
          <a:bodyPr wrap="square" rtlCol="0">
            <a:spAutoFit/>
          </a:bodyPr>
          <a:lstStyle/>
          <a:p>
            <a:r>
              <a:rPr lang="en-US" dirty="0"/>
              <a:t>Note: Was not able to get this communicating with methods in .</a:t>
            </a:r>
            <a:r>
              <a:rPr lang="en-US" dirty="0" err="1"/>
              <a:t>cshtml.cs</a:t>
            </a:r>
            <a:r>
              <a:rPr lang="en-US" dirty="0"/>
              <a:t> file. Noticed that this feature was originally MVC related. It was able to display what the user entered but didn’t do the job when incorporating methods.</a:t>
            </a:r>
          </a:p>
        </p:txBody>
      </p:sp>
    </p:spTree>
    <p:extLst>
      <p:ext uri="{BB962C8B-B14F-4D97-AF65-F5344CB8AC3E}">
        <p14:creationId xmlns:p14="http://schemas.microsoft.com/office/powerpoint/2010/main" val="4059982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8BB7C9-4A06-AB49-9CBF-741064784DF9}"/>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a:solidFill>
                  <a:srgbClr val="262626"/>
                </a:solidFill>
              </a:rPr>
              <a:t>Search</a:t>
            </a:r>
          </a:p>
        </p:txBody>
      </p:sp>
      <p:sp>
        <p:nvSpPr>
          <p:cNvPr id="4" name="Text Placeholder 3">
            <a:extLst>
              <a:ext uri="{FF2B5EF4-FFF2-40B4-BE49-F238E27FC236}">
                <a16:creationId xmlns:a16="http://schemas.microsoft.com/office/drawing/2014/main" id="{FB4DE5DF-C39A-9942-9CFE-8C7F2E4C7E4D}"/>
              </a:ext>
            </a:extLst>
          </p:cNvPr>
          <p:cNvSpPr>
            <a:spLocks noGrp="1"/>
          </p:cNvSpPr>
          <p:nvPr>
            <p:ph type="body" sz="half" idx="2"/>
          </p:nvPr>
        </p:nvSpPr>
        <p:spPr>
          <a:xfrm>
            <a:off x="929141" y="2185920"/>
            <a:ext cx="2835464" cy="3552039"/>
          </a:xfrm>
        </p:spPr>
        <p:txBody>
          <a:bodyPr vert="horz" lIns="91440" tIns="45720" rIns="91440" bIns="45720" rtlCol="0" anchor="t">
            <a:normAutofit lnSpcReduction="10000"/>
          </a:bodyPr>
          <a:lstStyle/>
          <a:p>
            <a:pPr algn="l">
              <a:buFont typeface="Arial"/>
              <a:buChar char="•"/>
            </a:pPr>
            <a:r>
              <a:rPr lang="en-US" sz="1800" dirty="0">
                <a:solidFill>
                  <a:srgbClr val="262626"/>
                </a:solidFill>
              </a:rPr>
              <a:t>Take a look at Kristina’s Documentation:</a:t>
            </a:r>
          </a:p>
          <a:p>
            <a:pPr algn="l">
              <a:buFont typeface="Arial"/>
              <a:buChar char="•"/>
            </a:pPr>
            <a:r>
              <a:rPr lang="en-US" sz="1800" dirty="0">
                <a:solidFill>
                  <a:srgbClr val="262626"/>
                </a:solidFill>
              </a:rPr>
              <a:t>I was not able to incorporate her search feature because I needed Docker to connect with SQL Server</a:t>
            </a:r>
          </a:p>
          <a:p>
            <a:pPr algn="l">
              <a:buFont typeface="Arial"/>
              <a:buChar char="•"/>
            </a:pPr>
            <a:r>
              <a:rPr lang="en-US" sz="1800" dirty="0">
                <a:solidFill>
                  <a:srgbClr val="262626"/>
                </a:solidFill>
              </a:rPr>
              <a:t>Check Out: </a:t>
            </a:r>
            <a:r>
              <a:rPr lang="en-US" sz="1800" dirty="0">
                <a:solidFill>
                  <a:srgbClr val="262626"/>
                </a:solidFill>
                <a:hlinkClick r:id="rId5"/>
              </a:rPr>
              <a:t>https://database.guide/how-to-install-sql-server-on-a-mac/</a:t>
            </a:r>
            <a:endParaRPr lang="en-US" sz="1800" dirty="0">
              <a:solidFill>
                <a:srgbClr val="262626"/>
              </a:solidFill>
            </a:endParaRPr>
          </a:p>
          <a:p>
            <a:pPr algn="l">
              <a:buFont typeface="Arial"/>
              <a:buChar char="•"/>
            </a:pPr>
            <a:r>
              <a:rPr lang="en-US" sz="1800" dirty="0">
                <a:solidFill>
                  <a:srgbClr val="262626"/>
                </a:solidFill>
                <a:hlinkClick r:id="rId6"/>
              </a:rPr>
              <a:t>https://docs.docker.com/docker-for-mac/install/</a:t>
            </a:r>
            <a:endParaRPr lang="en-US" sz="1800" dirty="0">
              <a:solidFill>
                <a:srgbClr val="262626"/>
              </a:solidFill>
            </a:endParaRPr>
          </a:p>
          <a:p>
            <a:pPr algn="l">
              <a:buFont typeface="Arial"/>
              <a:buChar char="•"/>
            </a:pPr>
            <a:endParaRPr lang="en-US" sz="1800" dirty="0">
              <a:solidFill>
                <a:srgbClr val="262626"/>
              </a:solidFill>
            </a:endParaRPr>
          </a:p>
        </p:txBody>
      </p:sp>
      <p:sp useBgFill="1">
        <p:nvSpPr>
          <p:cNvPr id="85" name="Rectangle 8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lh3.googleusercontent.com/9Q8-6XHpNUJjyxjXrlpYUDS3JZzkJ7jUSrFN1hVlOMxW87Zfrsu1_lMbjf6XWG5sAP6d4B7BCupAgO0EhkbDnnDyMgFSV9DJTGVXwlmfwZKtqtvxrxn7A5gowPwTOSjRFH-P3nBxn5Y">
            <a:extLst>
              <a:ext uri="{FF2B5EF4-FFF2-40B4-BE49-F238E27FC236}">
                <a16:creationId xmlns:a16="http://schemas.microsoft.com/office/drawing/2014/main" id="{F6AA7F8E-B163-6447-BF14-B4F6CCD9F088}"/>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4869712" y="1322252"/>
            <a:ext cx="7032228" cy="367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90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265F-6919-E148-A735-818EEB3EAA20}"/>
              </a:ext>
            </a:extLst>
          </p:cNvPr>
          <p:cNvSpPr>
            <a:spLocks noGrp="1"/>
          </p:cNvSpPr>
          <p:nvPr>
            <p:ph type="title"/>
          </p:nvPr>
        </p:nvSpPr>
        <p:spPr/>
        <p:txBody>
          <a:bodyPr/>
          <a:lstStyle/>
          <a:p>
            <a:r>
              <a:rPr lang="en-US" dirty="0"/>
              <a:t>Uploading to Server</a:t>
            </a:r>
          </a:p>
        </p:txBody>
      </p:sp>
      <p:sp>
        <p:nvSpPr>
          <p:cNvPr id="3" name="Content Placeholder 2">
            <a:extLst>
              <a:ext uri="{FF2B5EF4-FFF2-40B4-BE49-F238E27FC236}">
                <a16:creationId xmlns:a16="http://schemas.microsoft.com/office/drawing/2014/main" id="{AA47AE57-0C43-5E4D-A229-24AE5E44F10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D25C9F6-4C01-954D-81C9-6F2CC95D1C5F}"/>
              </a:ext>
            </a:extLst>
          </p:cNvPr>
          <p:cNvSpPr>
            <a:spLocks noGrp="1"/>
          </p:cNvSpPr>
          <p:nvPr>
            <p:ph type="body" sz="half" idx="2"/>
          </p:nvPr>
        </p:nvSpPr>
        <p:spPr/>
        <p:txBody>
          <a:bodyPr/>
          <a:lstStyle/>
          <a:p>
            <a:r>
              <a:rPr lang="en-US" dirty="0"/>
              <a:t>Check out Matt’s Documentation</a:t>
            </a:r>
          </a:p>
          <a:p>
            <a:r>
              <a:rPr lang="en-US" dirty="0"/>
              <a:t>I was able to include my code up into the server. Here are screen shoots of the process.</a:t>
            </a:r>
          </a:p>
        </p:txBody>
      </p:sp>
    </p:spTree>
    <p:extLst>
      <p:ext uri="{BB962C8B-B14F-4D97-AF65-F5344CB8AC3E}">
        <p14:creationId xmlns:p14="http://schemas.microsoft.com/office/powerpoint/2010/main" val="35310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902AE-0385-0249-BBA7-DDE9630BA16E}"/>
              </a:ext>
            </a:extLst>
          </p:cNvPr>
          <p:cNvPicPr>
            <a:picLocks noChangeAspect="1"/>
          </p:cNvPicPr>
          <p:nvPr/>
        </p:nvPicPr>
        <p:blipFill>
          <a:blip r:embed="rId2"/>
          <a:stretch>
            <a:fillRect/>
          </a:stretch>
        </p:blipFill>
        <p:spPr>
          <a:xfrm>
            <a:off x="0" y="2025036"/>
            <a:ext cx="12192000" cy="2807928"/>
          </a:xfrm>
          <a:prstGeom prst="rect">
            <a:avLst/>
          </a:prstGeom>
        </p:spPr>
      </p:pic>
    </p:spTree>
    <p:extLst>
      <p:ext uri="{BB962C8B-B14F-4D97-AF65-F5344CB8AC3E}">
        <p14:creationId xmlns:p14="http://schemas.microsoft.com/office/powerpoint/2010/main" val="1030386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8EF8B-10FE-964A-8012-59E8918C40E5}"/>
              </a:ext>
            </a:extLst>
          </p:cNvPr>
          <p:cNvPicPr>
            <a:picLocks noChangeAspect="1"/>
          </p:cNvPicPr>
          <p:nvPr/>
        </p:nvPicPr>
        <p:blipFill>
          <a:blip r:embed="rId2"/>
          <a:stretch>
            <a:fillRect/>
          </a:stretch>
        </p:blipFill>
        <p:spPr>
          <a:xfrm>
            <a:off x="0" y="831850"/>
            <a:ext cx="12192000" cy="5194300"/>
          </a:xfrm>
          <a:prstGeom prst="rect">
            <a:avLst/>
          </a:prstGeom>
        </p:spPr>
      </p:pic>
    </p:spTree>
    <p:extLst>
      <p:ext uri="{BB962C8B-B14F-4D97-AF65-F5344CB8AC3E}">
        <p14:creationId xmlns:p14="http://schemas.microsoft.com/office/powerpoint/2010/main" val="2059067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AB8AD-414A-5642-AFF5-05D81FEAAADF}"/>
              </a:ext>
            </a:extLst>
          </p:cNvPr>
          <p:cNvPicPr>
            <a:picLocks noChangeAspect="1"/>
          </p:cNvPicPr>
          <p:nvPr/>
        </p:nvPicPr>
        <p:blipFill>
          <a:blip r:embed="rId2"/>
          <a:stretch>
            <a:fillRect/>
          </a:stretch>
        </p:blipFill>
        <p:spPr>
          <a:xfrm>
            <a:off x="854699" y="0"/>
            <a:ext cx="10482601" cy="6858000"/>
          </a:xfrm>
          <a:prstGeom prst="rect">
            <a:avLst/>
          </a:prstGeom>
        </p:spPr>
      </p:pic>
    </p:spTree>
    <p:extLst>
      <p:ext uri="{BB962C8B-B14F-4D97-AF65-F5344CB8AC3E}">
        <p14:creationId xmlns:p14="http://schemas.microsoft.com/office/powerpoint/2010/main" val="197801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188-4DAB-B64C-B9F3-67B97887D190}"/>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8EA5923-25DB-C14F-99F0-17EB6E996760}"/>
              </a:ext>
            </a:extLst>
          </p:cNvPr>
          <p:cNvSpPr>
            <a:spLocks noGrp="1"/>
          </p:cNvSpPr>
          <p:nvPr>
            <p:ph idx="1"/>
          </p:nvPr>
        </p:nvSpPr>
        <p:spPr/>
        <p:txBody>
          <a:bodyPr>
            <a:normAutofit fontScale="77500" lnSpcReduction="20000"/>
          </a:bodyPr>
          <a:lstStyle/>
          <a:p>
            <a:r>
              <a:rPr lang="en-US" dirty="0"/>
              <a:t>GETTING started:</a:t>
            </a:r>
          </a:p>
          <a:p>
            <a:r>
              <a:rPr lang="en-US" dirty="0"/>
              <a:t>https://</a:t>
            </a:r>
            <a:r>
              <a:rPr lang="en-US" dirty="0" err="1"/>
              <a:t>docs.microsoft.com</a:t>
            </a:r>
            <a:r>
              <a:rPr lang="en-US" dirty="0"/>
              <a:t>/</a:t>
            </a:r>
            <a:r>
              <a:rPr lang="en-US" dirty="0" err="1"/>
              <a:t>en</a:t>
            </a:r>
            <a:r>
              <a:rPr lang="en-US" dirty="0"/>
              <a:t>-us/dotnet/core/tutorials/using-on-mac-vs</a:t>
            </a:r>
          </a:p>
          <a:p>
            <a:endParaRPr lang="en-US" dirty="0"/>
          </a:p>
          <a:p>
            <a:r>
              <a:rPr lang="en-US" dirty="0"/>
              <a:t>https://</a:t>
            </a:r>
            <a:r>
              <a:rPr lang="en-US" dirty="0" err="1"/>
              <a:t>docs.microsoft.com</a:t>
            </a:r>
            <a:r>
              <a:rPr lang="en-US" dirty="0"/>
              <a:t>/</a:t>
            </a:r>
            <a:r>
              <a:rPr lang="en-US" dirty="0" err="1"/>
              <a:t>en</a:t>
            </a:r>
            <a:r>
              <a:rPr lang="en-US" dirty="0"/>
              <a:t>-us/</a:t>
            </a:r>
            <a:r>
              <a:rPr lang="en-US" dirty="0" err="1"/>
              <a:t>visualstudio</a:t>
            </a:r>
            <a:r>
              <a:rPr lang="en-US" dirty="0"/>
              <a:t>/get-started/</a:t>
            </a:r>
            <a:r>
              <a:rPr lang="en-US" dirty="0" err="1"/>
              <a:t>csharp</a:t>
            </a:r>
            <a:r>
              <a:rPr lang="en-US" dirty="0"/>
              <a:t>/</a:t>
            </a:r>
            <a:r>
              <a:rPr lang="en-US" dirty="0" err="1"/>
              <a:t>tutorial-aspnet-core?view</a:t>
            </a:r>
            <a:r>
              <a:rPr lang="en-US" dirty="0"/>
              <a:t>=vs-2019</a:t>
            </a:r>
          </a:p>
          <a:p>
            <a:r>
              <a:rPr lang="en-US" dirty="0"/>
              <a:t>	Models:</a:t>
            </a:r>
          </a:p>
          <a:p>
            <a:r>
              <a:rPr lang="en-US" dirty="0"/>
              <a:t>https://</a:t>
            </a:r>
            <a:r>
              <a:rPr lang="en-US" dirty="0" err="1"/>
              <a:t>docs.microsoft.com</a:t>
            </a:r>
            <a:r>
              <a:rPr lang="en-US" dirty="0"/>
              <a:t>/</a:t>
            </a:r>
            <a:r>
              <a:rPr lang="en-US" dirty="0" err="1"/>
              <a:t>en</a:t>
            </a:r>
            <a:r>
              <a:rPr lang="en-US" dirty="0"/>
              <a:t>-us/</a:t>
            </a:r>
            <a:r>
              <a:rPr lang="en-US" dirty="0" err="1"/>
              <a:t>aspnet</a:t>
            </a:r>
            <a:r>
              <a:rPr lang="en-US" dirty="0"/>
              <a:t>/core/tutorials/razor-pages/</a:t>
            </a:r>
            <a:r>
              <a:rPr lang="en-US" dirty="0" err="1"/>
              <a:t>model?view</a:t>
            </a:r>
            <a:r>
              <a:rPr lang="en-US" dirty="0"/>
              <a:t>=aspnetcore-2.2&amp;tabs=visual-studio</a:t>
            </a:r>
          </a:p>
          <a:p>
            <a:endParaRPr lang="en-US" dirty="0"/>
          </a:p>
          <a:p>
            <a:pPr marL="0" indent="0">
              <a:buNone/>
            </a:pPr>
            <a:r>
              <a:rPr lang="en-US" dirty="0"/>
              <a:t>Example to set up the format in Razor Pages:</a:t>
            </a:r>
          </a:p>
          <a:p>
            <a:r>
              <a:rPr lang="en-US" dirty="0"/>
              <a:t>https://</a:t>
            </a:r>
            <a:r>
              <a:rPr lang="en-US" dirty="0" err="1"/>
              <a:t>github.com</a:t>
            </a:r>
            <a:r>
              <a:rPr lang="en-US" dirty="0"/>
              <a:t>/</a:t>
            </a:r>
            <a:r>
              <a:rPr lang="en-US" dirty="0" err="1"/>
              <a:t>ardalis</a:t>
            </a:r>
            <a:r>
              <a:rPr lang="en-US" dirty="0"/>
              <a:t>/</a:t>
            </a:r>
            <a:r>
              <a:rPr lang="en-US" dirty="0" err="1"/>
              <a:t>OrganizingAspNetCore</a:t>
            </a:r>
            <a:r>
              <a:rPr lang="en-US" dirty="0"/>
              <a:t>/tree/master/</a:t>
            </a:r>
            <a:r>
              <a:rPr lang="en-US" dirty="0" err="1"/>
              <a:t>WithRazorPages</a:t>
            </a:r>
            <a:endParaRPr lang="en-US" dirty="0"/>
          </a:p>
          <a:p>
            <a:endParaRPr lang="en-US" dirty="0"/>
          </a:p>
        </p:txBody>
      </p:sp>
      <p:sp>
        <p:nvSpPr>
          <p:cNvPr id="4" name="Text Placeholder 3">
            <a:extLst>
              <a:ext uri="{FF2B5EF4-FFF2-40B4-BE49-F238E27FC236}">
                <a16:creationId xmlns:a16="http://schemas.microsoft.com/office/drawing/2014/main" id="{584D70EC-6AA6-9E42-AA82-301D665E471A}"/>
              </a:ext>
            </a:extLst>
          </p:cNvPr>
          <p:cNvSpPr>
            <a:spLocks noGrp="1"/>
          </p:cNvSpPr>
          <p:nvPr>
            <p:ph type="body" sz="half" idx="2"/>
          </p:nvPr>
        </p:nvSpPr>
        <p:spPr>
          <a:xfrm>
            <a:off x="1293811" y="3031064"/>
            <a:ext cx="3718455" cy="3394449"/>
          </a:xfrm>
        </p:spPr>
        <p:txBody>
          <a:bodyPr>
            <a:noAutofit/>
          </a:bodyPr>
          <a:lstStyle/>
          <a:p>
            <a:r>
              <a:rPr lang="en-US" sz="1400" dirty="0"/>
              <a:t>Take a look at these tutorials.</a:t>
            </a:r>
          </a:p>
          <a:p>
            <a:r>
              <a:rPr lang="en-US" sz="1400" dirty="0"/>
              <a:t>Really try to understand before you start Coding.</a:t>
            </a:r>
          </a:p>
          <a:p>
            <a:r>
              <a:rPr lang="en-US" sz="1400" dirty="0"/>
              <a:t>The last link is an excellent was to see how to organize folders and see how they communicate in .</a:t>
            </a:r>
            <a:r>
              <a:rPr lang="en-US" sz="1400" dirty="0" err="1"/>
              <a:t>cshtml</a:t>
            </a:r>
            <a:r>
              <a:rPr lang="en-US" sz="1400" dirty="0"/>
              <a:t> &amp; .</a:t>
            </a:r>
            <a:r>
              <a:rPr lang="en-US" sz="1400" dirty="0" err="1"/>
              <a:t>cshtml.cs</a:t>
            </a:r>
            <a:endParaRPr lang="en-US" sz="1400" dirty="0"/>
          </a:p>
          <a:p>
            <a:r>
              <a:rPr lang="en-US" sz="1400" dirty="0"/>
              <a:t>Along with watching videos; take a look at </a:t>
            </a:r>
            <a:r>
              <a:rPr lang="en-US" sz="1400" dirty="0" err="1"/>
              <a:t>linkedInlearning</a:t>
            </a:r>
            <a:r>
              <a:rPr lang="en-US" sz="1400" dirty="0"/>
              <a:t>.</a:t>
            </a:r>
          </a:p>
          <a:p>
            <a:r>
              <a:rPr lang="en-US" sz="1400" dirty="0"/>
              <a:t>Watch the video: ASP.NET Core: Razor Pages</a:t>
            </a:r>
          </a:p>
          <a:p>
            <a:r>
              <a:rPr lang="en-US" sz="1400" dirty="0"/>
              <a:t>-It’s a course that teaches how to create files, how they communicate, figure out the basics, understand layouts, working with Data, and validation.</a:t>
            </a:r>
          </a:p>
        </p:txBody>
      </p:sp>
    </p:spTree>
    <p:extLst>
      <p:ext uri="{BB962C8B-B14F-4D97-AF65-F5344CB8AC3E}">
        <p14:creationId xmlns:p14="http://schemas.microsoft.com/office/powerpoint/2010/main" val="247368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3" name="Picture 2">
            <a:extLst>
              <a:ext uri="{FF2B5EF4-FFF2-40B4-BE49-F238E27FC236}">
                <a16:creationId xmlns:a16="http://schemas.microsoft.com/office/drawing/2014/main" id="{1BFCB89C-6F94-E84A-BB13-B521A638CF82}"/>
              </a:ext>
            </a:extLst>
          </p:cNvPr>
          <p:cNvPicPr>
            <a:picLocks noChangeAspect="1"/>
          </p:cNvPicPr>
          <p:nvPr/>
        </p:nvPicPr>
        <p:blipFill>
          <a:blip r:embed="rId4"/>
          <a:stretch>
            <a:fillRect/>
          </a:stretch>
        </p:blipFill>
        <p:spPr>
          <a:xfrm>
            <a:off x="98064" y="1362848"/>
            <a:ext cx="11995872" cy="1049635"/>
          </a:xfrm>
          <a:prstGeom prst="rect">
            <a:avLst/>
          </a:prstGeom>
        </p:spPr>
      </p:pic>
      <p:grpSp>
        <p:nvGrpSpPr>
          <p:cNvPr id="25" name="Group 24">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6"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7" name="Picture 26">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8"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9" name="Picture 28">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Tree>
    <p:extLst>
      <p:ext uri="{BB962C8B-B14F-4D97-AF65-F5344CB8AC3E}">
        <p14:creationId xmlns:p14="http://schemas.microsoft.com/office/powerpoint/2010/main" val="150585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F275-E4EC-2842-B7D9-12E76D55B715}"/>
              </a:ext>
            </a:extLst>
          </p:cNvPr>
          <p:cNvSpPr>
            <a:spLocks noGrp="1"/>
          </p:cNvSpPr>
          <p:nvPr>
            <p:ph type="title"/>
          </p:nvPr>
        </p:nvSpPr>
        <p:spPr/>
        <p:txBody>
          <a:bodyPr/>
          <a:lstStyle/>
          <a:p>
            <a:r>
              <a:rPr lang="en-US" dirty="0"/>
              <a:t>Test Cases</a:t>
            </a:r>
          </a:p>
        </p:txBody>
      </p:sp>
      <p:pic>
        <p:nvPicPr>
          <p:cNvPr id="6" name="Content Placeholder 5">
            <a:extLst>
              <a:ext uri="{FF2B5EF4-FFF2-40B4-BE49-F238E27FC236}">
                <a16:creationId xmlns:a16="http://schemas.microsoft.com/office/drawing/2014/main" id="{BBC39001-1392-C242-BD07-539B19736853}"/>
              </a:ext>
            </a:extLst>
          </p:cNvPr>
          <p:cNvPicPr>
            <a:picLocks noGrp="1" noChangeAspect="1"/>
          </p:cNvPicPr>
          <p:nvPr>
            <p:ph idx="1"/>
          </p:nvPr>
        </p:nvPicPr>
        <p:blipFill>
          <a:blip r:embed="rId2"/>
          <a:stretch>
            <a:fillRect/>
          </a:stretch>
        </p:blipFill>
        <p:spPr>
          <a:xfrm>
            <a:off x="4901609" y="1410531"/>
            <a:ext cx="7148693" cy="4437375"/>
          </a:xfrm>
        </p:spPr>
      </p:pic>
      <p:sp>
        <p:nvSpPr>
          <p:cNvPr id="4" name="Text Placeholder 3">
            <a:extLst>
              <a:ext uri="{FF2B5EF4-FFF2-40B4-BE49-F238E27FC236}">
                <a16:creationId xmlns:a16="http://schemas.microsoft.com/office/drawing/2014/main" id="{C5BD24BD-90B3-4145-B6B4-95720FA2F7C3}"/>
              </a:ext>
            </a:extLst>
          </p:cNvPr>
          <p:cNvSpPr>
            <a:spLocks noGrp="1"/>
          </p:cNvSpPr>
          <p:nvPr>
            <p:ph type="body" sz="half" idx="2"/>
          </p:nvPr>
        </p:nvSpPr>
        <p:spPr/>
        <p:txBody>
          <a:bodyPr/>
          <a:lstStyle/>
          <a:p>
            <a:r>
              <a:rPr lang="en-US" dirty="0"/>
              <a:t>Take a look at Mark’s Documentation for specific test cases in calculating these numbers.</a:t>
            </a:r>
          </a:p>
        </p:txBody>
      </p:sp>
    </p:spTree>
    <p:extLst>
      <p:ext uri="{BB962C8B-B14F-4D97-AF65-F5344CB8AC3E}">
        <p14:creationId xmlns:p14="http://schemas.microsoft.com/office/powerpoint/2010/main" val="241103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481A2F-F873-6E4E-AC0B-6B280C4CCFA5}"/>
              </a:ext>
            </a:extLst>
          </p:cNvPr>
          <p:cNvPicPr>
            <a:picLocks noChangeAspect="1"/>
          </p:cNvPicPr>
          <p:nvPr/>
        </p:nvPicPr>
        <p:blipFill rotWithShape="1">
          <a:blip r:embed="rId3"/>
          <a:srcRect b="3017"/>
          <a:stretch/>
        </p:blipFill>
        <p:spPr>
          <a:xfrm>
            <a:off x="1185424" y="666795"/>
            <a:ext cx="9821152" cy="5524411"/>
          </a:xfrm>
          <a:prstGeom prst="rect">
            <a:avLst/>
          </a:prstGeom>
        </p:spPr>
      </p:pic>
      <p:sp>
        <p:nvSpPr>
          <p:cNvPr id="18" name="Rectangle 17">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0B76F1"/>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7266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43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8C87D7-A151-524F-BB28-D10CEA8581B0}"/>
              </a:ext>
            </a:extLst>
          </p:cNvPr>
          <p:cNvPicPr>
            <a:picLocks noChangeAspect="1"/>
          </p:cNvPicPr>
          <p:nvPr/>
        </p:nvPicPr>
        <p:blipFill rotWithShape="1">
          <a:blip r:embed="rId3"/>
          <a:srcRect t="10521" r="-1" b="10118"/>
          <a:stretch/>
        </p:blipFill>
        <p:spPr>
          <a:xfrm>
            <a:off x="634457" y="720067"/>
            <a:ext cx="10923087" cy="5417866"/>
          </a:xfrm>
          <a:prstGeom prst="rect">
            <a:avLst/>
          </a:prstGeom>
        </p:spPr>
      </p:pic>
      <p:sp>
        <p:nvSpPr>
          <p:cNvPr id="23" name="Rectangle 22">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4249DD"/>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652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F3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E96021-0C5B-FB42-A6C4-B5E7F3B8067B}"/>
              </a:ext>
            </a:extLst>
          </p:cNvPr>
          <p:cNvPicPr>
            <a:picLocks noChangeAspect="1"/>
          </p:cNvPicPr>
          <p:nvPr/>
        </p:nvPicPr>
        <p:blipFill rotWithShape="1">
          <a:blip r:embed="rId3"/>
          <a:srcRect b="2598"/>
          <a:stretch/>
        </p:blipFill>
        <p:spPr>
          <a:xfrm>
            <a:off x="1185380" y="666795"/>
            <a:ext cx="9821241" cy="5524411"/>
          </a:xfrm>
          <a:prstGeom prst="rect">
            <a:avLst/>
          </a:prstGeom>
        </p:spPr>
      </p:pic>
      <p:sp>
        <p:nvSpPr>
          <p:cNvPr id="15" name="Rectangle 14">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DF8C74"/>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2620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975F37B-FDCC-FC40-995A-22A05115B6C8}"/>
              </a:ext>
            </a:extLst>
          </p:cNvPr>
          <p:cNvPicPr>
            <a:picLocks noChangeAspect="1"/>
          </p:cNvPicPr>
          <p:nvPr/>
        </p:nvPicPr>
        <p:blipFill>
          <a:blip r:embed="rId3"/>
          <a:stretch>
            <a:fillRect/>
          </a:stretch>
        </p:blipFill>
        <p:spPr>
          <a:xfrm>
            <a:off x="1622794" y="666795"/>
            <a:ext cx="8946413" cy="5524411"/>
          </a:xfrm>
          <a:prstGeom prst="rect">
            <a:avLst/>
          </a:prstGeom>
        </p:spPr>
      </p:pic>
      <p:sp>
        <p:nvSpPr>
          <p:cNvPr id="10" name="Rectangle 9">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444CDC"/>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574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434DCA8-BC57-40AE-94D7-754460957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E93A23A1-FB7B-4C57-8240-0B6015C111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sp>
        <p:nvSpPr>
          <p:cNvPr id="75" name="Rectangle 74">
            <a:extLst>
              <a:ext uri="{FF2B5EF4-FFF2-40B4-BE49-F238E27FC236}">
                <a16:creationId xmlns:a16="http://schemas.microsoft.com/office/drawing/2014/main" id="{D43CA6E1-DE85-4998-B1CA-2B617EDF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44" y="671208"/>
            <a:ext cx="10937716" cy="5551283"/>
          </a:xfrm>
          <a:prstGeom prst="rect">
            <a:avLst/>
          </a:prstGeom>
          <a:noFill/>
          <a:ln w="22225" cap="flat">
            <a:solidFill>
              <a:srgbClr val="FEC318"/>
            </a:solidFill>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AD162A3C-D7A8-4B2A-94B1-73192CBC5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29184" y="3174136"/>
            <a:ext cx="777240" cy="606425"/>
          </a:xfrm>
          <a:prstGeom prst="rect">
            <a:avLst/>
          </a:prstGeom>
        </p:spPr>
      </p:pic>
      <p:pic>
        <p:nvPicPr>
          <p:cNvPr id="7170" name="Picture 2" descr="https://lh5.googleusercontent.com/FG8X76_coCqsKKA0uoVzpXsPW2c5FHNq72AUae_PzfZXYKPO4jKlO4YNvSHVeibPKz_zWzsW8WFddH8YaSgOoeyrTXaU-qTrPjG8aM9T6cHnDq9eOVn8M7oQh2t1dLZ-yaBU3WPXO0k">
            <a:extLst>
              <a:ext uri="{FF2B5EF4-FFF2-40B4-BE49-F238E27FC236}">
                <a16:creationId xmlns:a16="http://schemas.microsoft.com/office/drawing/2014/main" id="{F5FBF462-025C-F34B-9406-06297B7DF59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52158" y="1149305"/>
            <a:ext cx="8468771" cy="46154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6B8F1012-6DEE-4829-9F32-620A711094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7976" y="3174136"/>
            <a:ext cx="777240" cy="606425"/>
          </a:xfrm>
          <a:prstGeom prst="rect">
            <a:avLst/>
          </a:prstGeom>
        </p:spPr>
      </p:pic>
    </p:spTree>
    <p:extLst>
      <p:ext uri="{BB962C8B-B14F-4D97-AF65-F5344CB8AC3E}">
        <p14:creationId xmlns:p14="http://schemas.microsoft.com/office/powerpoint/2010/main" val="317958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CDBE05-16A5-F74F-A691-DD2FE6B406B5}"/>
              </a:ext>
            </a:extLst>
          </p:cNvPr>
          <p:cNvSpPr txBox="1"/>
          <p:nvPr/>
        </p:nvSpPr>
        <p:spPr>
          <a:xfrm>
            <a:off x="701748" y="577115"/>
            <a:ext cx="10175358" cy="6217087"/>
          </a:xfrm>
          <a:prstGeom prst="rect">
            <a:avLst/>
          </a:prstGeom>
          <a:noFill/>
        </p:spPr>
        <p:txBody>
          <a:bodyPr wrap="square" rtlCol="0">
            <a:spAutoFit/>
          </a:bodyPr>
          <a:lstStyle/>
          <a:p>
            <a:r>
              <a:rPr lang="en-US" sz="2000" u="sng" dirty="0"/>
              <a:t>Links I Researched:</a:t>
            </a:r>
          </a:p>
          <a:p>
            <a:r>
              <a:rPr lang="en-US" sz="1400" u="sng" dirty="0"/>
              <a:t>GETTING started:</a:t>
            </a:r>
          </a:p>
          <a:p>
            <a:r>
              <a:rPr lang="en-US" sz="1400" dirty="0"/>
              <a:t>https://</a:t>
            </a:r>
            <a:r>
              <a:rPr lang="en-US" sz="1400" dirty="0" err="1"/>
              <a:t>docs.microsoft.com</a:t>
            </a:r>
            <a:r>
              <a:rPr lang="en-US" sz="1400" dirty="0"/>
              <a:t>/</a:t>
            </a:r>
            <a:r>
              <a:rPr lang="en-US" sz="1400" dirty="0" err="1"/>
              <a:t>en</a:t>
            </a:r>
            <a:r>
              <a:rPr lang="en-US" sz="1400" dirty="0"/>
              <a:t>-us/dotnet/core/tutorials/using-on-mac-vs</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/get-started/</a:t>
            </a:r>
            <a:r>
              <a:rPr lang="en-US" sz="1400" dirty="0" err="1"/>
              <a:t>csharp</a:t>
            </a:r>
            <a:r>
              <a:rPr lang="en-US" sz="1400" dirty="0"/>
              <a:t>/</a:t>
            </a:r>
            <a:r>
              <a:rPr lang="en-US" sz="1400" dirty="0" err="1"/>
              <a:t>tutorial-aspnet-core?view</a:t>
            </a:r>
            <a:r>
              <a:rPr lang="en-US" sz="1400" dirty="0"/>
              <a:t>=vs-2019</a:t>
            </a:r>
          </a:p>
          <a:p>
            <a:r>
              <a:rPr lang="en-US" sz="1400" dirty="0"/>
              <a:t>	</a:t>
            </a:r>
            <a:r>
              <a:rPr lang="en-US" sz="1400" u="sng" dirty="0"/>
              <a:t>Models:</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model?view</a:t>
            </a:r>
            <a:r>
              <a:rPr lang="en-US" sz="1400" dirty="0"/>
              <a:t>=aspnetcore-2.2&amp;tabs=visual-studio</a:t>
            </a:r>
          </a:p>
          <a:p>
            <a:r>
              <a:rPr lang="en-US" sz="1400" dirty="0"/>
              <a:t>	</a:t>
            </a:r>
            <a:r>
              <a:rPr lang="en-US" sz="1400" u="sng" dirty="0"/>
              <a:t>Example to set up the format in Razor Pages:</a:t>
            </a:r>
          </a:p>
          <a:p>
            <a:r>
              <a:rPr lang="en-US" sz="1400" dirty="0"/>
              <a:t>https://</a:t>
            </a:r>
            <a:r>
              <a:rPr lang="en-US" sz="1400" dirty="0" err="1"/>
              <a:t>github.com</a:t>
            </a:r>
            <a:r>
              <a:rPr lang="en-US" sz="1400" dirty="0"/>
              <a:t>/</a:t>
            </a:r>
            <a:r>
              <a:rPr lang="en-US" sz="1400" dirty="0" err="1"/>
              <a:t>ardalis</a:t>
            </a:r>
            <a:r>
              <a:rPr lang="en-US" sz="1400" dirty="0"/>
              <a:t>/</a:t>
            </a:r>
            <a:r>
              <a:rPr lang="en-US" sz="1400" dirty="0" err="1"/>
              <a:t>OrganizingAspNetCore</a:t>
            </a:r>
            <a:r>
              <a:rPr lang="en-US" sz="1400" dirty="0"/>
              <a:t>/tree/master/</a:t>
            </a:r>
            <a:r>
              <a:rPr lang="en-US" sz="1400" dirty="0" err="1"/>
              <a:t>WithRazorPages</a:t>
            </a:r>
            <a:endParaRPr lang="en-US" sz="1400" dirty="0"/>
          </a:p>
          <a:p>
            <a:r>
              <a:rPr lang="en-US" sz="1400" dirty="0"/>
              <a:t>	</a:t>
            </a:r>
            <a:r>
              <a:rPr lang="en-US" sz="1400" u="sng" dirty="0"/>
              <a:t>Understanding what is MVC:</a:t>
            </a:r>
          </a:p>
          <a:p>
            <a:r>
              <a:rPr lang="en-US" sz="1400" dirty="0"/>
              <a:t>https://</a:t>
            </a:r>
            <a:r>
              <a:rPr lang="en-US" sz="1400" dirty="0" err="1"/>
              <a:t>jakeydocs.readthedocs.io</a:t>
            </a:r>
            <a:r>
              <a:rPr lang="en-US" sz="1400" dirty="0"/>
              <a:t>/</a:t>
            </a:r>
            <a:r>
              <a:rPr lang="en-US" sz="1400" dirty="0" err="1"/>
              <a:t>en</a:t>
            </a:r>
            <a:r>
              <a:rPr lang="en-US" sz="1400" dirty="0"/>
              <a:t>/latest/</a:t>
            </a:r>
            <a:r>
              <a:rPr lang="en-US" sz="1400" dirty="0" err="1"/>
              <a:t>mvc</a:t>
            </a:r>
            <a:r>
              <a:rPr lang="en-US" sz="1400" dirty="0"/>
              <a:t>/controllers/</a:t>
            </a:r>
            <a:r>
              <a:rPr lang="en-US" sz="1400" dirty="0" err="1"/>
              <a:t>actions.html</a:t>
            </a:r>
            <a:endParaRPr lang="en-US" sz="1400" dirty="0"/>
          </a:p>
          <a:p>
            <a:r>
              <a:rPr lang="en-US" sz="1400" dirty="0"/>
              <a:t>https://</a:t>
            </a:r>
            <a:r>
              <a:rPr lang="en-US" sz="1400" dirty="0" err="1"/>
              <a:t>evolpin.wordpress.com</a:t>
            </a:r>
            <a:r>
              <a:rPr lang="en-US" sz="1400" dirty="0"/>
              <a:t>/2011/05/09/</a:t>
            </a:r>
            <a:r>
              <a:rPr lang="en-US" sz="1400" dirty="0" err="1"/>
              <a:t>mvc</a:t>
            </a:r>
            <a:r>
              <a:rPr lang="en-US" sz="1400" dirty="0"/>
              <a:t>-and-posting-data-using-html-</a:t>
            </a:r>
            <a:r>
              <a:rPr lang="en-US" sz="1400" dirty="0" err="1"/>
              <a:t>beginform</a:t>
            </a:r>
            <a:r>
              <a:rPr lang="en-US" sz="1400" dirty="0"/>
              <a:t>-and-</a:t>
            </a:r>
            <a:r>
              <a:rPr lang="en-US" sz="1400" dirty="0" err="1"/>
              <a:t>url</a:t>
            </a:r>
            <a:r>
              <a:rPr lang="en-US" sz="1400" dirty="0"/>
              <a:t>-routing/</a:t>
            </a:r>
          </a:p>
          <a:p>
            <a:pPr lvl="1"/>
            <a:r>
              <a:rPr lang="en-US" sz="1400" u="sng" dirty="0"/>
              <a:t>Razor Syntax:</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a:t>
            </a:r>
            <a:r>
              <a:rPr lang="en-US" sz="1400" dirty="0" err="1"/>
              <a:t>mvc</a:t>
            </a:r>
            <a:r>
              <a:rPr lang="en-US" sz="1400" dirty="0"/>
              <a:t>/views/</a:t>
            </a:r>
            <a:r>
              <a:rPr lang="en-US" sz="1400" dirty="0" err="1"/>
              <a:t>razor?view</a:t>
            </a:r>
            <a:r>
              <a:rPr lang="en-US" sz="1400" dirty="0"/>
              <a:t>=aspnetcore-2.2</a:t>
            </a:r>
          </a:p>
          <a:p>
            <a:pPr lvl="1"/>
            <a:r>
              <a:rPr lang="en-US" sz="1400" u="sng" dirty="0"/>
              <a:t>Random Searches:</a:t>
            </a:r>
            <a:endParaRPr lang="en-US" sz="1400" dirty="0"/>
          </a:p>
          <a:p>
            <a:r>
              <a:rPr lang="en-US" sz="1400" dirty="0"/>
              <a:t>https://</a:t>
            </a:r>
            <a:r>
              <a:rPr lang="en-US" sz="1400" dirty="0" err="1"/>
              <a:t>blog.michaelckennedy.net</a:t>
            </a:r>
            <a:r>
              <a:rPr lang="en-US" sz="1400" dirty="0"/>
              <a:t>/2012/01/20/building-asp-net-</a:t>
            </a:r>
            <a:r>
              <a:rPr lang="en-US" sz="1400" dirty="0" err="1"/>
              <a:t>mvc</a:t>
            </a:r>
            <a:r>
              <a:rPr lang="en-US" sz="1400" dirty="0"/>
              <a:t>-forms-with-razor/</a:t>
            </a:r>
          </a:p>
          <a:p>
            <a:r>
              <a:rPr lang="en-US" sz="1400" dirty="0"/>
              <a:t>https://</a:t>
            </a:r>
            <a:r>
              <a:rPr lang="en-US" sz="1400" dirty="0" err="1"/>
              <a:t>www.completecsharptutorial.com</a:t>
            </a:r>
            <a:r>
              <a:rPr lang="en-US" sz="1400" dirty="0"/>
              <a:t>/asp-net-mvc5/html-actionlink-complete-example-aspnet-mvc5.php</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model?view</a:t>
            </a:r>
            <a:r>
              <a:rPr lang="en-US" sz="1400" dirty="0"/>
              <a:t>=aspnetcore-2.2&amp;tabs=visual-studio-mac</a:t>
            </a:r>
          </a:p>
          <a:p>
            <a:r>
              <a:rPr lang="en-US" sz="1400" dirty="0"/>
              <a:t>https://</a:t>
            </a:r>
            <a:r>
              <a:rPr lang="en-US" sz="1400" dirty="0" err="1"/>
              <a:t>www.grapecity.com</a:t>
            </a:r>
            <a:r>
              <a:rPr lang="en-US" sz="1400" dirty="0"/>
              <a:t>/</a:t>
            </a:r>
            <a:r>
              <a:rPr lang="en-US" sz="1400" dirty="0" err="1"/>
              <a:t>en</a:t>
            </a:r>
            <a:r>
              <a:rPr lang="en-US" sz="1400" dirty="0"/>
              <a:t>/blogs/razor-pages-vs-</a:t>
            </a:r>
            <a:r>
              <a:rPr lang="en-US" sz="1400" dirty="0" err="1"/>
              <a:t>aspdotnet</a:t>
            </a:r>
            <a:r>
              <a:rPr lang="en-US" sz="1400" dirty="0"/>
              <a:t>-</a:t>
            </a:r>
            <a:r>
              <a:rPr lang="en-US" sz="1400" dirty="0" err="1"/>
              <a:t>mvc</a:t>
            </a:r>
            <a:endParaRPr lang="en-US" sz="1400" dirty="0"/>
          </a:p>
          <a:p>
            <a:r>
              <a:rPr lang="en-US" sz="1400" dirty="0"/>
              <a:t>https://</a:t>
            </a:r>
            <a:r>
              <a:rPr lang="en-US" sz="1400" dirty="0" err="1"/>
              <a:t>www.learnrazorpages.com</a:t>
            </a:r>
            <a:r>
              <a:rPr lang="en-US" sz="1400" dirty="0"/>
              <a:t>/razor-pages</a:t>
            </a:r>
          </a:p>
          <a:p>
            <a:r>
              <a:rPr lang="en-US" sz="1400" dirty="0"/>
              <a:t>https://</a:t>
            </a:r>
            <a:r>
              <a:rPr lang="en-US" sz="1400" dirty="0" err="1"/>
              <a:t>www.foreach.be</a:t>
            </a:r>
            <a:r>
              <a:rPr lang="en-US" sz="1400" dirty="0"/>
              <a:t>/blog/create-a-custom-html-helper-in-asp-net-</a:t>
            </a:r>
            <a:r>
              <a:rPr lang="en-US" sz="1400" dirty="0" err="1"/>
              <a:t>mvc</a:t>
            </a:r>
            <a:r>
              <a:rPr lang="en-US" sz="1400" dirty="0"/>
              <a:t>-using-razor</a:t>
            </a:r>
          </a:p>
          <a:p>
            <a:r>
              <a:rPr lang="en-US" sz="1400" dirty="0"/>
              <a:t>https://</a:t>
            </a:r>
            <a:r>
              <a:rPr lang="en-US" sz="1400" dirty="0" err="1"/>
              <a:t>www.learnrazorpages.com</a:t>
            </a:r>
            <a:r>
              <a:rPr lang="en-US" sz="1400" dirty="0"/>
              <a:t>/razor-pages/model-binding</a:t>
            </a:r>
          </a:p>
          <a:p>
            <a:r>
              <a:rPr lang="en-US" sz="1400" dirty="0"/>
              <a:t>https://</a:t>
            </a:r>
            <a:r>
              <a:rPr lang="en-US" sz="1400" dirty="0" err="1"/>
              <a:t>docs.microsoft.com</a:t>
            </a:r>
            <a:r>
              <a:rPr lang="en-US" sz="1400" dirty="0"/>
              <a:t>/</a:t>
            </a:r>
            <a:r>
              <a:rPr lang="en-US" sz="1400" dirty="0" err="1"/>
              <a:t>en</a:t>
            </a:r>
            <a:r>
              <a:rPr lang="en-US" sz="1400" dirty="0"/>
              <a:t>-us/dotnet/</a:t>
            </a:r>
            <a:r>
              <a:rPr lang="en-US" sz="1400" dirty="0" err="1"/>
              <a:t>csharp</a:t>
            </a:r>
            <a:r>
              <a:rPr lang="en-US" sz="1400" dirty="0"/>
              <a:t>/ </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sql?view</a:t>
            </a:r>
            <a:r>
              <a:rPr lang="en-US" sz="1400" dirty="0"/>
              <a:t>=aspnetcore-2.2&amp;tabs=visual-studio</a:t>
            </a:r>
          </a:p>
          <a:p>
            <a:r>
              <a:rPr lang="en-US" sz="1400" dirty="0"/>
              <a:t>https://</a:t>
            </a:r>
            <a:r>
              <a:rPr lang="en-US" sz="1400" dirty="0" err="1"/>
              <a:t>msdn.microsoft.com</a:t>
            </a:r>
            <a:r>
              <a:rPr lang="en-US" sz="1400" dirty="0"/>
              <a:t>/</a:t>
            </a:r>
            <a:r>
              <a:rPr lang="en-US" sz="1400" dirty="0" err="1"/>
              <a:t>en</a:t>
            </a:r>
            <a:r>
              <a:rPr lang="en-US" sz="1400" dirty="0"/>
              <a:t>-us/magazine/mt842512.aspx</a:t>
            </a:r>
          </a:p>
          <a:p>
            <a:r>
              <a:rPr lang="en-US" sz="1400" dirty="0"/>
              <a:t>https://</a:t>
            </a:r>
            <a:r>
              <a:rPr lang="en-US" sz="1400" dirty="0" err="1"/>
              <a:t>stackoverflow.com</a:t>
            </a:r>
            <a:r>
              <a:rPr lang="en-US" sz="1400" dirty="0"/>
              <a:t>/questions/25879593/create-a-simple-class-and-call-its-method-from-a-cshtml-file-without-using-app-c</a:t>
            </a:r>
          </a:p>
          <a:p>
            <a:r>
              <a:rPr lang="en-US" sz="1400" dirty="0"/>
              <a:t>https://</a:t>
            </a:r>
            <a:r>
              <a:rPr lang="en-US" sz="1400" dirty="0" err="1"/>
              <a:t>docs.microsoft.com</a:t>
            </a:r>
            <a:r>
              <a:rPr lang="en-US" sz="1400" dirty="0"/>
              <a:t>/</a:t>
            </a:r>
            <a:r>
              <a:rPr lang="en-US" sz="1400" dirty="0" err="1"/>
              <a:t>en</a:t>
            </a:r>
            <a:r>
              <a:rPr lang="en-US" sz="1400" dirty="0"/>
              <a:t>-us/dotnet/</a:t>
            </a:r>
            <a:r>
              <a:rPr lang="en-US" sz="1400" dirty="0" err="1"/>
              <a:t>api</a:t>
            </a:r>
            <a:r>
              <a:rPr lang="en-US" sz="1400" dirty="0"/>
              <a:t>/</a:t>
            </a:r>
            <a:r>
              <a:rPr lang="en-US" sz="1400" dirty="0" err="1"/>
              <a:t>microsoft.extensions.primitives.stringvalues?view</a:t>
            </a:r>
            <a:r>
              <a:rPr lang="en-US" sz="1400" dirty="0"/>
              <a:t>=aspnetcore-2.2</a:t>
            </a:r>
          </a:p>
          <a:p>
            <a:endParaRPr lang="en-US" sz="1400" dirty="0"/>
          </a:p>
          <a:p>
            <a:endParaRPr lang="en-US" sz="1400" dirty="0"/>
          </a:p>
        </p:txBody>
      </p:sp>
    </p:spTree>
    <p:extLst>
      <p:ext uri="{BB962C8B-B14F-4D97-AF65-F5344CB8AC3E}">
        <p14:creationId xmlns:p14="http://schemas.microsoft.com/office/powerpoint/2010/main" val="919659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E95D2-FBE4-024B-B1FE-EAF996D30A4A}"/>
              </a:ext>
            </a:extLst>
          </p:cNvPr>
          <p:cNvSpPr txBox="1"/>
          <p:nvPr/>
        </p:nvSpPr>
        <p:spPr>
          <a:xfrm>
            <a:off x="680483" y="595424"/>
            <a:ext cx="9370963" cy="5755422"/>
          </a:xfrm>
          <a:prstGeom prst="rect">
            <a:avLst/>
          </a:prstGeom>
          <a:noFill/>
        </p:spPr>
        <p:txBody>
          <a:bodyPr wrap="none" rtlCol="0">
            <a:spAutoFit/>
          </a:bodyPr>
          <a:lstStyle/>
          <a:p>
            <a:r>
              <a:rPr lang="en-US" sz="1400" dirty="0"/>
              <a:t>Scaffolding:</a:t>
            </a:r>
          </a:p>
          <a:p>
            <a:r>
              <a:rPr lang="en-US" sz="1400" dirty="0"/>
              <a:t>https://</a:t>
            </a:r>
            <a:r>
              <a:rPr lang="en-US" sz="1400" dirty="0" err="1"/>
              <a:t>github.com</a:t>
            </a:r>
            <a:r>
              <a:rPr lang="en-US" sz="1400" dirty="0"/>
              <a:t>/</a:t>
            </a:r>
            <a:r>
              <a:rPr lang="en-US" sz="1400" dirty="0" err="1"/>
              <a:t>aspnet</a:t>
            </a:r>
            <a:r>
              <a:rPr lang="en-US" sz="1400" dirty="0"/>
              <a:t>/</a:t>
            </a:r>
            <a:r>
              <a:rPr lang="en-US" sz="1400" dirty="0" err="1"/>
              <a:t>AspNetCore.Docs</a:t>
            </a:r>
            <a:r>
              <a:rPr lang="en-US" sz="1400" dirty="0"/>
              <a:t>/issues/7014</a:t>
            </a:r>
          </a:p>
          <a:p>
            <a:r>
              <a:rPr lang="en-US" sz="1400" dirty="0"/>
              <a:t>https://</a:t>
            </a:r>
            <a:r>
              <a:rPr lang="en-US" sz="1400" dirty="0" err="1"/>
              <a:t>www.learnrazorpages.com</a:t>
            </a:r>
            <a:r>
              <a:rPr lang="en-US" sz="1400" dirty="0"/>
              <a:t>/miscellaneous/scaffolding</a:t>
            </a:r>
          </a:p>
          <a:p>
            <a:pPr lvl="1"/>
            <a:r>
              <a:rPr lang="en-US" sz="1400" u="sng" dirty="0"/>
              <a:t>HTML Research:</a:t>
            </a:r>
          </a:p>
          <a:p>
            <a:r>
              <a:rPr lang="en-US" sz="1400" dirty="0"/>
              <a:t>https://www.w3docs.com/learn-html/html-</a:t>
            </a:r>
            <a:r>
              <a:rPr lang="en-US" sz="1400" dirty="0" err="1"/>
              <a:t>iframe</a:t>
            </a:r>
            <a:r>
              <a:rPr lang="en-US" sz="1400" dirty="0"/>
              <a:t>-</a:t>
            </a:r>
            <a:r>
              <a:rPr lang="en-US" sz="1400" dirty="0" err="1"/>
              <a:t>tag.html</a:t>
            </a:r>
            <a:endParaRPr lang="en-US" sz="1400" dirty="0"/>
          </a:p>
          <a:p>
            <a:r>
              <a:rPr lang="en-US" sz="1400" dirty="0"/>
              <a:t>https://</a:t>
            </a:r>
            <a:r>
              <a:rPr lang="en-US" sz="1400" dirty="0" err="1"/>
              <a:t>forums.asp.net</a:t>
            </a:r>
            <a:r>
              <a:rPr lang="en-US" sz="1400" dirty="0"/>
              <a:t>/t/1380684.aspx?How+to+embed+a+webpage+inside+a+webpage</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/web-pages/overview/</a:t>
            </a:r>
            <a:r>
              <a:rPr lang="en-US" sz="1400" dirty="0" err="1"/>
              <a:t>ui</a:t>
            </a:r>
            <a:r>
              <a:rPr lang="en-US" sz="1400" dirty="0"/>
              <a:t>-layouts-and-themes/3-creating-a-consistent-look</a:t>
            </a:r>
          </a:p>
          <a:p>
            <a:pPr lvl="1"/>
            <a:r>
              <a:rPr lang="en-US" sz="1400" u="sng" dirty="0"/>
              <a:t>Images HTML:</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a:t>
            </a:r>
            <a:r>
              <a:rPr lang="en-US" sz="1400" dirty="0" err="1"/>
              <a:t>mvc</a:t>
            </a:r>
            <a:r>
              <a:rPr lang="en-US" sz="1400" dirty="0"/>
              <a:t>/views/tag-helpers/built-in/</a:t>
            </a:r>
            <a:r>
              <a:rPr lang="en-US" sz="1400" dirty="0" err="1"/>
              <a:t>image-tag-helper?view</a:t>
            </a:r>
            <a:r>
              <a:rPr lang="en-US" sz="1400" dirty="0"/>
              <a:t>=aspnetcore-2.2</a:t>
            </a:r>
          </a:p>
          <a:p>
            <a:r>
              <a:rPr lang="en-US" sz="1400" dirty="0"/>
              <a:t>https://www.w3schools.com/tags/</a:t>
            </a:r>
            <a:r>
              <a:rPr lang="en-US" sz="1400" dirty="0" err="1"/>
              <a:t>att_img_align.asp</a:t>
            </a:r>
            <a:endParaRPr lang="en-US" sz="1400" dirty="0"/>
          </a:p>
          <a:p>
            <a:r>
              <a:rPr lang="en-US" sz="1400" dirty="0"/>
              <a:t>https://</a:t>
            </a:r>
            <a:r>
              <a:rPr lang="en-US" sz="1400" dirty="0" err="1"/>
              <a:t>stackoverflow.com</a:t>
            </a:r>
            <a:r>
              <a:rPr lang="en-US" sz="1400" dirty="0"/>
              <a:t>/questions/32263702/how-to-center-an-image-in-asp-net</a:t>
            </a:r>
          </a:p>
          <a:p>
            <a:r>
              <a:rPr lang="en-US" sz="1400" dirty="0"/>
              <a:t>https://</a:t>
            </a:r>
            <a:r>
              <a:rPr lang="en-US" sz="1400" dirty="0" err="1"/>
              <a:t>stackoverflow.com</a:t>
            </a:r>
            <a:r>
              <a:rPr lang="en-US" sz="1400" dirty="0"/>
              <a:t>/questions/15986980/how-to-display-an-image-from-a-path-in-asp-net-mvc-4-and-razor-view</a:t>
            </a:r>
          </a:p>
          <a:p>
            <a:pPr lvl="1"/>
            <a:r>
              <a:rPr lang="en-US" sz="1400" u="sng" dirty="0"/>
              <a:t>C# code tutorials:</a:t>
            </a:r>
            <a:endParaRPr lang="en-US" sz="1400" dirty="0"/>
          </a:p>
          <a:p>
            <a:r>
              <a:rPr lang="en-US" sz="1400" dirty="0"/>
              <a:t>http://</a:t>
            </a:r>
            <a:r>
              <a:rPr lang="en-US" sz="1400" dirty="0" err="1"/>
              <a:t>www.csharp-examples.net</a:t>
            </a:r>
            <a:r>
              <a:rPr lang="en-US" sz="1400" dirty="0"/>
              <a:t>/switch/</a:t>
            </a:r>
          </a:p>
          <a:p>
            <a:r>
              <a:rPr lang="en-US" sz="1400" dirty="0"/>
              <a:t>https://</a:t>
            </a:r>
            <a:r>
              <a:rPr lang="en-US" sz="1400" dirty="0" err="1"/>
              <a:t>www.tutorialsteacher.com</a:t>
            </a:r>
            <a:r>
              <a:rPr lang="en-US" sz="1400" dirty="0"/>
              <a:t>/</a:t>
            </a:r>
            <a:r>
              <a:rPr lang="en-US" sz="1400" dirty="0" err="1"/>
              <a:t>codeeditor?cid</a:t>
            </a:r>
            <a:r>
              <a:rPr lang="en-US" sz="1400" dirty="0"/>
              <a:t>=cs-6Ms0MY</a:t>
            </a:r>
          </a:p>
          <a:p>
            <a:r>
              <a:rPr lang="en-US" sz="1400" dirty="0"/>
              <a:t>https://</a:t>
            </a:r>
            <a:r>
              <a:rPr lang="en-US" sz="1400" dirty="0" err="1"/>
              <a:t>www.tutorialsteacher.com</a:t>
            </a:r>
            <a:r>
              <a:rPr lang="en-US" sz="1400" dirty="0"/>
              <a:t>/</a:t>
            </a:r>
            <a:r>
              <a:rPr lang="en-US" sz="1400" dirty="0" err="1"/>
              <a:t>csharp</a:t>
            </a:r>
            <a:r>
              <a:rPr lang="en-US" sz="1400" dirty="0"/>
              <a:t>/</a:t>
            </a:r>
            <a:r>
              <a:rPr lang="en-US" sz="1400" dirty="0" err="1"/>
              <a:t>csharp</a:t>
            </a:r>
            <a:r>
              <a:rPr lang="en-US" sz="1400" dirty="0"/>
              <a:t>-tuple</a:t>
            </a:r>
          </a:p>
          <a:p>
            <a:pPr lvl="1"/>
            <a:r>
              <a:rPr lang="en-US" sz="1400" u="sng" dirty="0"/>
              <a:t>Errors:</a:t>
            </a:r>
          </a:p>
          <a:p>
            <a:r>
              <a:rPr lang="en-US" sz="1400" dirty="0"/>
              <a:t>https://</a:t>
            </a:r>
            <a:r>
              <a:rPr lang="en-US" sz="1400" dirty="0" err="1"/>
              <a:t>stackoverflow.com</a:t>
            </a:r>
            <a:r>
              <a:rPr lang="en-US" sz="1400" dirty="0"/>
              <a:t>/questions/20066556/does-not-contain-a-definition-for-and-no-extension-method-accepting-a-first-argu</a:t>
            </a:r>
          </a:p>
          <a:p>
            <a:r>
              <a:rPr lang="en-US" sz="1400" dirty="0"/>
              <a:t>https://</a:t>
            </a:r>
            <a:r>
              <a:rPr lang="en-US" sz="1400" dirty="0" err="1"/>
              <a:t>github.com</a:t>
            </a:r>
            <a:r>
              <a:rPr lang="en-US" sz="1400" dirty="0"/>
              <a:t>/</a:t>
            </a:r>
            <a:r>
              <a:rPr lang="en-US" sz="1400" dirty="0" err="1"/>
              <a:t>aspnet</a:t>
            </a:r>
            <a:r>
              <a:rPr lang="en-US" sz="1400" dirty="0"/>
              <a:t>/Scaffolding/issues/305</a:t>
            </a:r>
          </a:p>
          <a:p>
            <a:pPr lvl="1"/>
            <a:r>
              <a:rPr lang="en-US" sz="1400" b="1" u="sng" dirty="0"/>
              <a:t>ASP.NET Core:</a:t>
            </a:r>
          </a:p>
          <a:p>
            <a:r>
              <a:rPr lang="en-US" sz="1400" dirty="0"/>
              <a:t>https://</a:t>
            </a:r>
            <a:r>
              <a:rPr lang="en-US" sz="1400" dirty="0" err="1"/>
              <a:t>www.tutorialspoint.com</a:t>
            </a:r>
            <a:r>
              <a:rPr lang="en-US" sz="1400" dirty="0"/>
              <a:t>/</a:t>
            </a:r>
            <a:r>
              <a:rPr lang="en-US" sz="1400" dirty="0" err="1"/>
              <a:t>asp.net_core</a:t>
            </a:r>
            <a:r>
              <a:rPr lang="en-US" sz="1400" dirty="0"/>
              <a:t>/</a:t>
            </a:r>
            <a:r>
              <a:rPr lang="en-US" sz="1400" dirty="0" err="1"/>
              <a:t>asp.net_core_razor_view_import.htm</a:t>
            </a:r>
            <a:endParaRPr lang="en-US" sz="1400" dirty="0"/>
          </a:p>
          <a:p>
            <a:r>
              <a:rPr lang="en-US" sz="1400" dirty="0"/>
              <a:t>	</a:t>
            </a:r>
            <a:r>
              <a:rPr lang="en-US" sz="1400" u="sng" dirty="0"/>
              <a:t>Validation:</a:t>
            </a:r>
          </a:p>
          <a:p>
            <a:r>
              <a:rPr lang="en-US" sz="1400" dirty="0"/>
              <a:t>https://</a:t>
            </a:r>
            <a:r>
              <a:rPr lang="en-US" sz="1400" dirty="0" err="1"/>
              <a:t>www.youtube.com</a:t>
            </a:r>
            <a:r>
              <a:rPr lang="en-US" sz="1400" dirty="0"/>
              <a:t>/</a:t>
            </a:r>
            <a:r>
              <a:rPr lang="en-US" sz="1400" dirty="0" err="1"/>
              <a:t>watch?v</a:t>
            </a:r>
            <a:r>
              <a:rPr lang="en-US" sz="1400" dirty="0"/>
              <a:t>=b63m66eu7us&amp;feature=</a:t>
            </a:r>
            <a:r>
              <a:rPr lang="en-US" sz="1400" dirty="0" err="1"/>
              <a:t>youtu.be</a:t>
            </a:r>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val="78209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40FB3-7C0F-3849-A834-6E69116A5D95}"/>
              </a:ext>
            </a:extLst>
          </p:cNvPr>
          <p:cNvSpPr txBox="1"/>
          <p:nvPr/>
        </p:nvSpPr>
        <p:spPr>
          <a:xfrm>
            <a:off x="680484" y="563525"/>
            <a:ext cx="9371092" cy="5755422"/>
          </a:xfrm>
          <a:prstGeom prst="rect">
            <a:avLst/>
          </a:prstGeom>
          <a:noFill/>
        </p:spPr>
        <p:txBody>
          <a:bodyPr wrap="none" rtlCol="0">
            <a:spAutoFit/>
          </a:bodyPr>
          <a:lstStyle/>
          <a:p>
            <a:pPr lvl="1"/>
            <a:r>
              <a:rPr lang="en-US" sz="1400" u="sng" dirty="0"/>
              <a:t>Connected Services trouble Mac : </a:t>
            </a:r>
            <a:endParaRPr lang="en-US" sz="1400" dirty="0"/>
          </a:p>
          <a:p>
            <a:r>
              <a:rPr lang="en-US" sz="1400" dirty="0"/>
              <a:t>https://</a:t>
            </a:r>
            <a:r>
              <a:rPr lang="en-US" sz="1400" dirty="0" err="1"/>
              <a:t>stackoverflow.com</a:t>
            </a:r>
            <a:r>
              <a:rPr lang="en-US" sz="1400" dirty="0"/>
              <a:t>/questions/36378440/could-not-load-file-or-assembly-microsoft-visualstudio-connectedservices-how-t</a:t>
            </a:r>
          </a:p>
          <a:p>
            <a:r>
              <a:rPr lang="en-US" sz="1400" dirty="0"/>
              <a:t>https://</a:t>
            </a:r>
            <a:r>
              <a:rPr lang="en-US" sz="1400" dirty="0" err="1"/>
              <a:t>github.com</a:t>
            </a:r>
            <a:r>
              <a:rPr lang="en-US" sz="1400" dirty="0"/>
              <a:t>/Microsoft/</a:t>
            </a:r>
            <a:r>
              <a:rPr lang="en-US" sz="1400" dirty="0" err="1"/>
              <a:t>ConnectedServices</a:t>
            </a:r>
            <a:r>
              <a:rPr lang="en-US" sz="1400" dirty="0"/>
              <a:t>/blob/master/SDK/articles/</a:t>
            </a:r>
            <a:r>
              <a:rPr lang="en-US" sz="1400" dirty="0" err="1"/>
              <a:t>CreatingAConnectedServiceExtension.md</a:t>
            </a:r>
            <a:endParaRPr lang="en-US" sz="1400" dirty="0"/>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/mac/</a:t>
            </a:r>
            <a:r>
              <a:rPr lang="en-US" sz="1400" dirty="0" err="1"/>
              <a:t>connected-services?view</a:t>
            </a:r>
            <a:r>
              <a:rPr lang="en-US" sz="1400" dirty="0"/>
              <a:t>=vsmac-2019</a:t>
            </a:r>
          </a:p>
          <a:p>
            <a:r>
              <a:rPr lang="en-US" sz="1400" dirty="0"/>
              <a:t>https://</a:t>
            </a:r>
            <a:r>
              <a:rPr lang="en-US" sz="1400" dirty="0" err="1"/>
              <a:t>developercommunity.visualstudio.com</a:t>
            </a:r>
            <a:r>
              <a:rPr lang="en-US" sz="1400" dirty="0"/>
              <a:t>/content/problem/223951/not-able-to-add-connected-</a:t>
            </a:r>
            <a:r>
              <a:rPr lang="en-US" sz="1400" dirty="0" err="1"/>
              <a:t>service.html</a:t>
            </a:r>
            <a:endParaRPr lang="en-US" sz="1400" dirty="0"/>
          </a:p>
          <a:p>
            <a:r>
              <a:rPr lang="en-US" sz="1400" dirty="0"/>
              <a:t>https://</a:t>
            </a:r>
            <a:r>
              <a:rPr lang="en-US" sz="1400" dirty="0" err="1"/>
              <a:t>developercommunity.visualstudio.com</a:t>
            </a:r>
            <a:r>
              <a:rPr lang="en-US" sz="1400" dirty="0"/>
              <a:t>/content/problem/146309/connected-services-plugin-does-not-appear-in-</a:t>
            </a:r>
            <a:r>
              <a:rPr lang="en-US" sz="1400" dirty="0" err="1"/>
              <a:t>proje.html</a:t>
            </a:r>
            <a:endParaRPr lang="en-US" sz="1400" dirty="0"/>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/mac/</a:t>
            </a:r>
            <a:r>
              <a:rPr lang="en-US" sz="1400" dirty="0" err="1"/>
              <a:t>connected-services?view</a:t>
            </a:r>
            <a:r>
              <a:rPr lang="en-US" sz="1400" dirty="0"/>
              <a:t>=vsmac-2019</a:t>
            </a:r>
          </a:p>
          <a:p>
            <a:pPr lvl="1"/>
            <a:r>
              <a:rPr lang="en-US" sz="1400" u="sng" dirty="0" err="1"/>
              <a:t>Extentions</a:t>
            </a:r>
            <a:r>
              <a:rPr lang="en-US" sz="1400" u="sng" dirty="0"/>
              <a:t> for visual studio:</a:t>
            </a:r>
          </a:p>
          <a:p>
            <a:r>
              <a:rPr lang="en-US" sz="1400" dirty="0"/>
              <a:t>https://</a:t>
            </a:r>
            <a:r>
              <a:rPr lang="en-US" sz="1400" dirty="0" err="1"/>
              <a:t>marketplace.visualstudio.com</a:t>
            </a:r>
            <a:r>
              <a:rPr lang="en-US" sz="1400" dirty="0"/>
              <a:t>/vs</a:t>
            </a:r>
          </a:p>
          <a:p>
            <a:r>
              <a:rPr lang="en-US" sz="1400" dirty="0"/>
              <a:t>https://</a:t>
            </a:r>
            <a:r>
              <a:rPr lang="en-US" sz="1400" dirty="0" err="1"/>
              <a:t>devblogs.microsoft.com</a:t>
            </a:r>
            <a:r>
              <a:rPr lang="en-US" sz="1400" dirty="0"/>
              <a:t>/</a:t>
            </a:r>
            <a:r>
              <a:rPr lang="en-US" sz="1400" dirty="0" err="1"/>
              <a:t>visualstudio</a:t>
            </a:r>
            <a:r>
              <a:rPr lang="en-US" sz="1400" dirty="0"/>
              <a:t>/use-your-favorite-extensions-with-visual-studio-2019/</a:t>
            </a:r>
          </a:p>
          <a:p>
            <a:pPr lvl="1"/>
            <a:r>
              <a:rPr lang="en-US" sz="1400" u="sng" dirty="0"/>
              <a:t>Razor Link:</a:t>
            </a:r>
          </a:p>
          <a:p>
            <a:r>
              <a:rPr lang="en-US" sz="1400" dirty="0"/>
              <a:t>https://</a:t>
            </a:r>
            <a:r>
              <a:rPr lang="en-US" sz="1400" dirty="0" err="1"/>
              <a:t>forums.asp.net</a:t>
            </a:r>
            <a:r>
              <a:rPr lang="en-US" sz="1400" dirty="0"/>
              <a:t>/t/2140094.aspx?Razor+page+link+creation</a:t>
            </a:r>
          </a:p>
          <a:p>
            <a:endParaRPr lang="en-US" sz="1400" dirty="0"/>
          </a:p>
          <a:p>
            <a:pPr lvl="1"/>
            <a:r>
              <a:rPr lang="en-US" sz="1400" u="sng" dirty="0"/>
              <a:t>Looking at stats:</a:t>
            </a:r>
          </a:p>
          <a:p>
            <a:r>
              <a:rPr lang="en-US" sz="1400" dirty="0"/>
              <a:t>http://</a:t>
            </a:r>
            <a:r>
              <a:rPr lang="en-US" sz="1400" dirty="0" err="1"/>
              <a:t>www.espn.com</a:t>
            </a:r>
            <a:r>
              <a:rPr lang="en-US" sz="1400" dirty="0"/>
              <a:t>/</a:t>
            </a:r>
            <a:r>
              <a:rPr lang="en-US" sz="1400" dirty="0" err="1"/>
              <a:t>mlb</a:t>
            </a:r>
            <a:r>
              <a:rPr lang="en-US" sz="1400" dirty="0"/>
              <a:t>/stats/batting/_/sort/hits/order/true</a:t>
            </a:r>
          </a:p>
          <a:p>
            <a:endParaRPr lang="en-US" sz="1400" dirty="0"/>
          </a:p>
          <a:p>
            <a:pPr lvl="1"/>
            <a:r>
              <a:rPr lang="en-US" sz="1400" u="sng" dirty="0"/>
              <a:t>SQL Express troubleshoot:</a:t>
            </a:r>
          </a:p>
          <a:p>
            <a:r>
              <a:rPr lang="en-US" sz="1400" dirty="0"/>
              <a:t>https://</a:t>
            </a:r>
            <a:r>
              <a:rPr lang="en-US" sz="1400" dirty="0" err="1"/>
              <a:t>stackoverflow.com</a:t>
            </a:r>
            <a:r>
              <a:rPr lang="en-US" sz="1400" dirty="0"/>
              <a:t>/questions/5283727/what-is-the-sql-connection-string-i-need-to-use-to-access-localhost-sqlexpress-w</a:t>
            </a:r>
          </a:p>
          <a:p>
            <a:endParaRPr lang="en-US" sz="1400" dirty="0"/>
          </a:p>
          <a:p>
            <a:pPr lvl="1"/>
            <a:r>
              <a:rPr lang="en-US" sz="1400" u="sng" dirty="0"/>
              <a:t>Error Random:</a:t>
            </a:r>
          </a:p>
          <a:p>
            <a:r>
              <a:rPr lang="en-US" sz="1400" dirty="0"/>
              <a:t>https://</a:t>
            </a:r>
            <a:r>
              <a:rPr lang="en-US" sz="1400" dirty="0" err="1"/>
              <a:t>stackoverflow.com</a:t>
            </a:r>
            <a:r>
              <a:rPr lang="en-US" sz="1400" dirty="0"/>
              <a:t>/questions/40708119/cannot-implicitly-convert-type-void-to-object-error-in-c-sharp</a:t>
            </a:r>
          </a:p>
          <a:p>
            <a:endParaRPr lang="en-US" sz="1400" dirty="0"/>
          </a:p>
          <a:p>
            <a:pPr lvl="1"/>
            <a:r>
              <a:rPr lang="en-US" sz="1400" u="sng" dirty="0"/>
              <a:t>HTML.FORM Research:</a:t>
            </a:r>
          </a:p>
          <a:p>
            <a:r>
              <a:rPr lang="en-US" sz="1400" dirty="0"/>
              <a:t>https://</a:t>
            </a:r>
            <a:r>
              <a:rPr lang="en-US" sz="1400" dirty="0" err="1"/>
              <a:t>stackoverflow.com</a:t>
            </a:r>
            <a:r>
              <a:rPr lang="en-US" sz="1400" dirty="0"/>
              <a:t>/questions/46884784/cannot-apply-indexing-with-to-an-expression-of-type-</a:t>
            </a:r>
            <a:r>
              <a:rPr lang="en-US" sz="1400" dirty="0" err="1"/>
              <a:t>httprequest</a:t>
            </a:r>
            <a:endParaRPr lang="en-US" sz="1400" dirty="0"/>
          </a:p>
          <a:p>
            <a:endParaRPr lang="en-US" dirty="0"/>
          </a:p>
        </p:txBody>
      </p:sp>
    </p:spTree>
    <p:extLst>
      <p:ext uri="{BB962C8B-B14F-4D97-AF65-F5344CB8AC3E}">
        <p14:creationId xmlns:p14="http://schemas.microsoft.com/office/powerpoint/2010/main" val="20551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F893-3A55-3F4B-811F-00842A869913}"/>
              </a:ext>
            </a:extLst>
          </p:cNvPr>
          <p:cNvSpPr>
            <a:spLocks noGrp="1"/>
          </p:cNvSpPr>
          <p:nvPr>
            <p:ph type="title"/>
          </p:nvPr>
        </p:nvSpPr>
        <p:spPr/>
        <p:txBody>
          <a:bodyPr/>
          <a:lstStyle/>
          <a:p>
            <a:r>
              <a:rPr lang="en-US" dirty="0"/>
              <a:t>Learning Razor</a:t>
            </a:r>
          </a:p>
        </p:txBody>
      </p:sp>
      <p:sp>
        <p:nvSpPr>
          <p:cNvPr id="3" name="Content Placeholder 2">
            <a:extLst>
              <a:ext uri="{FF2B5EF4-FFF2-40B4-BE49-F238E27FC236}">
                <a16:creationId xmlns:a16="http://schemas.microsoft.com/office/drawing/2014/main" id="{E41FA033-C417-3743-9C61-4A4730AFE221}"/>
              </a:ext>
            </a:extLst>
          </p:cNvPr>
          <p:cNvSpPr>
            <a:spLocks noGrp="1"/>
          </p:cNvSpPr>
          <p:nvPr>
            <p:ph idx="1"/>
          </p:nvPr>
        </p:nvSpPr>
        <p:spPr/>
        <p:txBody>
          <a:bodyPr/>
          <a:lstStyle/>
          <a:p>
            <a:r>
              <a:rPr lang="en-US" dirty="0">
                <a:hlinkClick r:id="rId2"/>
              </a:rPr>
              <a:t>https://www.learnrazorpages.com</a:t>
            </a:r>
            <a:endParaRPr lang="en-US" dirty="0"/>
          </a:p>
          <a:p>
            <a:endParaRPr lang="en-US" dirty="0"/>
          </a:p>
        </p:txBody>
      </p:sp>
      <p:sp>
        <p:nvSpPr>
          <p:cNvPr id="4" name="Text Placeholder 3">
            <a:extLst>
              <a:ext uri="{FF2B5EF4-FFF2-40B4-BE49-F238E27FC236}">
                <a16:creationId xmlns:a16="http://schemas.microsoft.com/office/drawing/2014/main" id="{5DA7ADA3-7289-074B-9E45-157C0D7A1FBC}"/>
              </a:ext>
            </a:extLst>
          </p:cNvPr>
          <p:cNvSpPr>
            <a:spLocks noGrp="1"/>
          </p:cNvSpPr>
          <p:nvPr>
            <p:ph type="body" sz="half" idx="2"/>
          </p:nvPr>
        </p:nvSpPr>
        <p:spPr/>
        <p:txBody>
          <a:bodyPr>
            <a:normAutofit lnSpcReduction="10000"/>
          </a:bodyPr>
          <a:lstStyle/>
          <a:p>
            <a:r>
              <a:rPr lang="en-US" dirty="0"/>
              <a:t>All of the contents must include these three things: The naming of a file can’t start with an underscore, the </a:t>
            </a:r>
            <a:r>
              <a:rPr lang="en-US" dirty="0" err="1"/>
              <a:t>extention</a:t>
            </a:r>
            <a:r>
              <a:rPr lang="en-US" dirty="0"/>
              <a:t> is .</a:t>
            </a:r>
            <a:r>
              <a:rPr lang="en-US" dirty="0" err="1"/>
              <a:t>cshtml</a:t>
            </a:r>
            <a:r>
              <a:rPr lang="en-US" dirty="0"/>
              <a:t>, and it started with @page.</a:t>
            </a:r>
          </a:p>
          <a:p>
            <a:endParaRPr lang="en-US" dirty="0"/>
          </a:p>
          <a:p>
            <a:r>
              <a:rPr lang="en-US" dirty="0"/>
              <a:t>We chose Razor instead of MVC because there is only one Root Level to work with then MVC which has 3: Model, View, Controller.</a:t>
            </a:r>
          </a:p>
          <a:p>
            <a:endParaRPr lang="en-US" dirty="0"/>
          </a:p>
        </p:txBody>
      </p:sp>
    </p:spTree>
    <p:extLst>
      <p:ext uri="{BB962C8B-B14F-4D97-AF65-F5344CB8AC3E}">
        <p14:creationId xmlns:p14="http://schemas.microsoft.com/office/powerpoint/2010/main" val="304645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2CCA-AE16-B44A-BFA1-FA9FD5B10B9A}"/>
              </a:ext>
            </a:extLst>
          </p:cNvPr>
          <p:cNvSpPr>
            <a:spLocks noGrp="1"/>
          </p:cNvSpPr>
          <p:nvPr>
            <p:ph type="title"/>
          </p:nvPr>
        </p:nvSpPr>
        <p:spPr/>
        <p:txBody>
          <a:bodyPr/>
          <a:lstStyle/>
          <a:p>
            <a:r>
              <a:rPr lang="en-US" dirty="0"/>
              <a:t>Contents in Razor Pages</a:t>
            </a:r>
          </a:p>
        </p:txBody>
      </p:sp>
      <p:sp>
        <p:nvSpPr>
          <p:cNvPr id="3" name="Text Placeholder 2">
            <a:extLst>
              <a:ext uri="{FF2B5EF4-FFF2-40B4-BE49-F238E27FC236}">
                <a16:creationId xmlns:a16="http://schemas.microsoft.com/office/drawing/2014/main" id="{3CA6B50E-608C-4F4B-B461-A3E123AA2352}"/>
              </a:ext>
            </a:extLst>
          </p:cNvPr>
          <p:cNvSpPr>
            <a:spLocks noGrp="1"/>
          </p:cNvSpPr>
          <p:nvPr>
            <p:ph type="body" idx="1"/>
          </p:nvPr>
        </p:nvSpPr>
        <p:spPr/>
        <p:txBody>
          <a:bodyPr/>
          <a:lstStyle/>
          <a:p>
            <a:r>
              <a:rPr lang="en-US" dirty="0"/>
              <a:t>.</a:t>
            </a:r>
            <a:r>
              <a:rPr lang="en-US" dirty="0" err="1"/>
              <a:t>cshtml</a:t>
            </a:r>
            <a:endParaRPr lang="en-US" dirty="0"/>
          </a:p>
        </p:txBody>
      </p:sp>
      <p:sp>
        <p:nvSpPr>
          <p:cNvPr id="4" name="Content Placeholder 3">
            <a:extLst>
              <a:ext uri="{FF2B5EF4-FFF2-40B4-BE49-F238E27FC236}">
                <a16:creationId xmlns:a16="http://schemas.microsoft.com/office/drawing/2014/main" id="{65D284BC-E078-8F45-ACA5-8595CC9214C9}"/>
              </a:ext>
            </a:extLst>
          </p:cNvPr>
          <p:cNvSpPr>
            <a:spLocks noGrp="1"/>
          </p:cNvSpPr>
          <p:nvPr>
            <p:ph sz="half" idx="2"/>
          </p:nvPr>
        </p:nvSpPr>
        <p:spPr/>
        <p:txBody>
          <a:bodyPr>
            <a:normAutofit fontScale="85000" lnSpcReduction="20000"/>
          </a:bodyPr>
          <a:lstStyle/>
          <a:p>
            <a:r>
              <a:rPr lang="en-US" dirty="0"/>
              <a:t>@page</a:t>
            </a:r>
          </a:p>
          <a:p>
            <a:r>
              <a:rPr lang="en-US" dirty="0"/>
              <a:t>@ model [model name]</a:t>
            </a:r>
          </a:p>
          <a:p>
            <a:r>
              <a:rPr lang="en-US" dirty="0"/>
              <a:t>Html Syntax</a:t>
            </a:r>
          </a:p>
          <a:p>
            <a:r>
              <a:rPr lang="en-US" dirty="0"/>
              <a:t>asp-for =“” : to communicate with .</a:t>
            </a:r>
            <a:r>
              <a:rPr lang="en-US" dirty="0" err="1"/>
              <a:t>cshtml.cs</a:t>
            </a:r>
            <a:r>
              <a:rPr lang="en-US" dirty="0"/>
              <a:t> file</a:t>
            </a:r>
          </a:p>
        </p:txBody>
      </p:sp>
      <p:sp>
        <p:nvSpPr>
          <p:cNvPr id="5" name="Text Placeholder 4">
            <a:extLst>
              <a:ext uri="{FF2B5EF4-FFF2-40B4-BE49-F238E27FC236}">
                <a16:creationId xmlns:a16="http://schemas.microsoft.com/office/drawing/2014/main" id="{F2E1EEF7-D241-BB44-9043-88A4CF349E8C}"/>
              </a:ext>
            </a:extLst>
          </p:cNvPr>
          <p:cNvSpPr>
            <a:spLocks noGrp="1"/>
          </p:cNvSpPr>
          <p:nvPr>
            <p:ph type="body" sz="quarter" idx="3"/>
          </p:nvPr>
        </p:nvSpPr>
        <p:spPr/>
        <p:txBody>
          <a:bodyPr/>
          <a:lstStyle/>
          <a:p>
            <a:r>
              <a:rPr lang="en-US" dirty="0"/>
              <a:t>.</a:t>
            </a:r>
            <a:r>
              <a:rPr lang="en-US" dirty="0" err="1"/>
              <a:t>cshtml.cs</a:t>
            </a:r>
            <a:endParaRPr lang="en-US" dirty="0"/>
          </a:p>
        </p:txBody>
      </p:sp>
      <p:sp>
        <p:nvSpPr>
          <p:cNvPr id="6" name="Content Placeholder 5">
            <a:extLst>
              <a:ext uri="{FF2B5EF4-FFF2-40B4-BE49-F238E27FC236}">
                <a16:creationId xmlns:a16="http://schemas.microsoft.com/office/drawing/2014/main" id="{FDE5D65D-7567-1D4B-BA02-29BA28C9758D}"/>
              </a:ext>
            </a:extLst>
          </p:cNvPr>
          <p:cNvSpPr>
            <a:spLocks noGrp="1"/>
          </p:cNvSpPr>
          <p:nvPr>
            <p:ph sz="quarter" idx="4"/>
          </p:nvPr>
        </p:nvSpPr>
        <p:spPr/>
        <p:txBody>
          <a:bodyPr>
            <a:normAutofit fontScale="85000" lnSpcReduction="20000"/>
          </a:bodyPr>
          <a:lstStyle/>
          <a:p>
            <a:r>
              <a:rPr lang="en-US" dirty="0"/>
              <a:t>Namespace</a:t>
            </a:r>
          </a:p>
          <a:p>
            <a:r>
              <a:rPr lang="en-US" dirty="0"/>
              <a:t>Model</a:t>
            </a:r>
          </a:p>
          <a:p>
            <a:pPr lvl="1"/>
            <a:r>
              <a:rPr lang="en-US" dirty="0"/>
              <a:t>Tag Helpers</a:t>
            </a:r>
          </a:p>
          <a:p>
            <a:pPr lvl="2"/>
            <a:r>
              <a:rPr lang="en-US" dirty="0"/>
              <a:t>Public [data type] [</a:t>
            </a:r>
            <a:r>
              <a:rPr lang="en-US" dirty="0" err="1"/>
              <a:t>nameOfObject</a:t>
            </a:r>
            <a:r>
              <a:rPr lang="en-US" dirty="0"/>
              <a:t>]</a:t>
            </a:r>
          </a:p>
          <a:p>
            <a:r>
              <a:rPr lang="en-US" dirty="0" err="1"/>
              <a:t>OnPost</a:t>
            </a:r>
            <a:r>
              <a:rPr lang="en-US" dirty="0"/>
              <a:t>()</a:t>
            </a:r>
          </a:p>
          <a:p>
            <a:r>
              <a:rPr lang="en-US" dirty="0"/>
              <a:t>Method</a:t>
            </a:r>
          </a:p>
          <a:p>
            <a:r>
              <a:rPr lang="en-US" dirty="0" err="1"/>
              <a:t>OnGet</a:t>
            </a:r>
            <a:r>
              <a:rPr lang="en-US" dirty="0"/>
              <a:t>()</a:t>
            </a:r>
          </a:p>
          <a:p>
            <a:pPr marL="914400" lvl="2" indent="0">
              <a:buNone/>
            </a:pPr>
            <a:endParaRPr lang="en-US" dirty="0"/>
          </a:p>
        </p:txBody>
      </p:sp>
    </p:spTree>
    <p:extLst>
      <p:ext uri="{BB962C8B-B14F-4D97-AF65-F5344CB8AC3E}">
        <p14:creationId xmlns:p14="http://schemas.microsoft.com/office/powerpoint/2010/main" val="258271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4D485-43BF-6E40-87C5-C36322B16F0B}"/>
              </a:ext>
            </a:extLst>
          </p:cNvPr>
          <p:cNvSpPr>
            <a:spLocks noGrp="1"/>
          </p:cNvSpPr>
          <p:nvPr>
            <p:ph type="title"/>
          </p:nvPr>
        </p:nvSpPr>
        <p:spPr>
          <a:xfrm>
            <a:off x="804421" y="796374"/>
            <a:ext cx="10583158" cy="880027"/>
          </a:xfrm>
        </p:spPr>
        <p:txBody>
          <a:bodyPr vert="horz" lIns="91440" tIns="45720" rIns="91440" bIns="45720" rtlCol="0" anchor="ctr">
            <a:normAutofit/>
          </a:bodyPr>
          <a:lstStyle/>
          <a:p>
            <a:r>
              <a:rPr lang="en-US">
                <a:solidFill>
                  <a:srgbClr val="FFFFFF"/>
                </a:solidFill>
              </a:rPr>
              <a:t>**Important**</a:t>
            </a:r>
          </a:p>
        </p:txBody>
      </p:sp>
      <p:sp>
        <p:nvSpPr>
          <p:cNvPr id="20" name="Rectangle 19">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457DA9-2811-E34D-B153-B0813B767C77}"/>
              </a:ext>
            </a:extLst>
          </p:cNvPr>
          <p:cNvSpPr txBox="1"/>
          <p:nvPr/>
        </p:nvSpPr>
        <p:spPr>
          <a:xfrm>
            <a:off x="1295401" y="2612256"/>
            <a:ext cx="9601196" cy="3263612"/>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When you first create your project, you named your project. That name is the namespace for all of your files. If you try to rename it, it won’t rename files you don’t see. So previous files created won’t be able to communicate to your new files. I received an error of namespace along with my </a:t>
            </a:r>
            <a:r>
              <a:rPr lang="en-US" dirty="0" err="1">
                <a:solidFill>
                  <a:schemeClr val="tx1">
                    <a:lumMod val="85000"/>
                    <a:lumOff val="15000"/>
                  </a:schemeClr>
                </a:solidFill>
              </a:rPr>
              <a:t>Starup.cs</a:t>
            </a:r>
            <a:r>
              <a:rPr lang="en-US" dirty="0">
                <a:solidFill>
                  <a:schemeClr val="tx1">
                    <a:lumMod val="85000"/>
                    <a:lumOff val="15000"/>
                  </a:schemeClr>
                </a:solidFill>
              </a:rPr>
              <a:t>, </a:t>
            </a:r>
            <a:r>
              <a:rPr lang="en-US" dirty="0" err="1">
                <a:solidFill>
                  <a:schemeClr val="tx1">
                    <a:lumMod val="85000"/>
                    <a:lumOff val="15000"/>
                  </a:schemeClr>
                </a:solidFill>
              </a:rPr>
              <a:t>Program.cs</a:t>
            </a:r>
            <a:r>
              <a:rPr lang="en-US" dirty="0">
                <a:solidFill>
                  <a:schemeClr val="tx1">
                    <a:lumMod val="85000"/>
                    <a:lumOff val="15000"/>
                  </a:schemeClr>
                </a:solidFill>
              </a:rPr>
              <a:t>; when I started my models to create my forms for the manual calculations they weren’t able to read by models. So essentially the .</a:t>
            </a:r>
            <a:r>
              <a:rPr lang="en-US" dirty="0" err="1">
                <a:solidFill>
                  <a:schemeClr val="tx1">
                    <a:lumMod val="85000"/>
                    <a:lumOff val="15000"/>
                  </a:schemeClr>
                </a:solidFill>
              </a:rPr>
              <a:t>cshtml</a:t>
            </a:r>
            <a:r>
              <a:rPr lang="en-US" dirty="0">
                <a:solidFill>
                  <a:schemeClr val="tx1">
                    <a:lumMod val="85000"/>
                    <a:lumOff val="15000"/>
                  </a:schemeClr>
                </a:solidFill>
              </a:rPr>
              <a:t> and .</a:t>
            </a:r>
            <a:r>
              <a:rPr lang="en-US" dirty="0" err="1">
                <a:solidFill>
                  <a:schemeClr val="tx1">
                    <a:lumMod val="85000"/>
                    <a:lumOff val="15000"/>
                  </a:schemeClr>
                </a:solidFill>
              </a:rPr>
              <a:t>cshtml.cs</a:t>
            </a:r>
            <a:r>
              <a:rPr lang="en-US" dirty="0">
                <a:solidFill>
                  <a:schemeClr val="tx1">
                    <a:lumMod val="85000"/>
                    <a:lumOff val="15000"/>
                  </a:schemeClr>
                </a:solidFill>
              </a:rPr>
              <a:t> weren’t able to communicate. </a:t>
            </a:r>
          </a:p>
        </p:txBody>
      </p:sp>
    </p:spTree>
    <p:extLst>
      <p:ext uri="{BB962C8B-B14F-4D97-AF65-F5344CB8AC3E}">
        <p14:creationId xmlns:p14="http://schemas.microsoft.com/office/powerpoint/2010/main" val="90979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AD29-6900-B145-8FAF-A2C9E2EB346A}"/>
              </a:ext>
            </a:extLst>
          </p:cNvPr>
          <p:cNvSpPr>
            <a:spLocks noGrp="1"/>
          </p:cNvSpPr>
          <p:nvPr>
            <p:ph type="title"/>
          </p:nvPr>
        </p:nvSpPr>
        <p:spPr/>
        <p:txBody>
          <a:bodyPr/>
          <a:lstStyle/>
          <a:p>
            <a:r>
              <a:rPr lang="en-US" dirty="0"/>
              <a:t>Install your packages from NuGet</a:t>
            </a:r>
          </a:p>
        </p:txBody>
      </p:sp>
      <p:pic>
        <p:nvPicPr>
          <p:cNvPr id="6" name="Content Placeholder 5">
            <a:extLst>
              <a:ext uri="{FF2B5EF4-FFF2-40B4-BE49-F238E27FC236}">
                <a16:creationId xmlns:a16="http://schemas.microsoft.com/office/drawing/2014/main" id="{C232365D-D462-1947-B607-5F27290BABF3}"/>
              </a:ext>
            </a:extLst>
          </p:cNvPr>
          <p:cNvPicPr>
            <a:picLocks noGrp="1" noChangeAspect="1"/>
          </p:cNvPicPr>
          <p:nvPr>
            <p:ph idx="1"/>
          </p:nvPr>
        </p:nvPicPr>
        <p:blipFill>
          <a:blip r:embed="rId2"/>
          <a:stretch>
            <a:fillRect/>
          </a:stretch>
        </p:blipFill>
        <p:spPr>
          <a:xfrm>
            <a:off x="5349549" y="1210734"/>
            <a:ext cx="3543300" cy="1727200"/>
          </a:xfrm>
        </p:spPr>
      </p:pic>
      <p:sp>
        <p:nvSpPr>
          <p:cNvPr id="4" name="Text Placeholder 3">
            <a:extLst>
              <a:ext uri="{FF2B5EF4-FFF2-40B4-BE49-F238E27FC236}">
                <a16:creationId xmlns:a16="http://schemas.microsoft.com/office/drawing/2014/main" id="{9FF116FE-6BB8-FA4F-9283-305EC663B270}"/>
              </a:ext>
            </a:extLst>
          </p:cNvPr>
          <p:cNvSpPr>
            <a:spLocks noGrp="1"/>
          </p:cNvSpPr>
          <p:nvPr>
            <p:ph type="body" sz="half" idx="2"/>
          </p:nvPr>
        </p:nvSpPr>
        <p:spPr/>
        <p:txBody>
          <a:bodyPr/>
          <a:lstStyle/>
          <a:p>
            <a:r>
              <a:rPr lang="en-US" dirty="0"/>
              <a:t>For our project we needed to install:</a:t>
            </a:r>
          </a:p>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err="1"/>
              <a:t>HtmlAgilityPack</a:t>
            </a:r>
            <a:endParaRPr lang="en-US" dirty="0"/>
          </a:p>
          <a:p>
            <a:pPr marL="285750" indent="-285750">
              <a:buFont typeface="Arial" panose="020B0604020202020204" pitchFamily="34" charset="0"/>
              <a:buChar char="•"/>
            </a:pPr>
            <a:r>
              <a:rPr lang="en-US" dirty="0"/>
              <a:t>Connected</a:t>
            </a:r>
          </a:p>
          <a:p>
            <a:pPr marL="285750" indent="-285750">
              <a:buFont typeface="Arial" panose="020B0604020202020204" pitchFamily="34" charset="0"/>
              <a:buChar char="•"/>
            </a:pPr>
            <a:r>
              <a:rPr lang="en-US" dirty="0"/>
              <a:t>Dapper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31C4121-2C1C-8840-83E8-CBC8FBC6EA06}"/>
              </a:ext>
            </a:extLst>
          </p:cNvPr>
          <p:cNvPicPr>
            <a:picLocks noChangeAspect="1"/>
          </p:cNvPicPr>
          <p:nvPr/>
        </p:nvPicPr>
        <p:blipFill>
          <a:blip r:embed="rId3"/>
          <a:stretch>
            <a:fillRect/>
          </a:stretch>
        </p:blipFill>
        <p:spPr>
          <a:xfrm>
            <a:off x="1816100" y="5054600"/>
            <a:ext cx="10375900" cy="1803400"/>
          </a:xfrm>
          <a:prstGeom prst="rect">
            <a:avLst/>
          </a:prstGeom>
        </p:spPr>
      </p:pic>
    </p:spTree>
    <p:extLst>
      <p:ext uri="{BB962C8B-B14F-4D97-AF65-F5344CB8AC3E}">
        <p14:creationId xmlns:p14="http://schemas.microsoft.com/office/powerpoint/2010/main" val="2982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4" name="Group 1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5" name="Straight Connector 1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6" name="Rectangle 2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F4115FA-A74C-C14C-948D-1771FE71D803}"/>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3400"/>
              <a:t>Other Packages came preinstalled:</a:t>
            </a:r>
          </a:p>
        </p:txBody>
      </p:sp>
      <p:sp>
        <p:nvSpPr>
          <p:cNvPr id="38" name="Rectangle 2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Content Placeholder 5">
            <a:extLst>
              <a:ext uri="{FF2B5EF4-FFF2-40B4-BE49-F238E27FC236}">
                <a16:creationId xmlns:a16="http://schemas.microsoft.com/office/drawing/2014/main" id="{14A23A0D-BAB7-F041-8FC3-2B7B973CBA11}"/>
              </a:ext>
            </a:extLst>
          </p:cNvPr>
          <p:cNvPicPr>
            <a:picLocks noChangeAspect="1"/>
          </p:cNvPicPr>
          <p:nvPr/>
        </p:nvPicPr>
        <p:blipFill rotWithShape="1">
          <a:blip r:embed="rId5"/>
          <a:srcRect l="16306" r="16664" b="2"/>
          <a:stretch/>
        </p:blipFill>
        <p:spPr>
          <a:xfrm>
            <a:off x="1412683" y="1410208"/>
            <a:ext cx="5278777" cy="3858780"/>
          </a:xfrm>
          <a:prstGeom prst="rect">
            <a:avLst/>
          </a:prstGeom>
        </p:spPr>
      </p:pic>
      <p:cxnSp>
        <p:nvCxnSpPr>
          <p:cNvPr id="40" name="Straight Connector 3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Content Placeholder 10">
            <a:extLst>
              <a:ext uri="{FF2B5EF4-FFF2-40B4-BE49-F238E27FC236}">
                <a16:creationId xmlns:a16="http://schemas.microsoft.com/office/drawing/2014/main" id="{7CA144C1-366E-4073-8F08-342D4B5FD25A}"/>
              </a:ext>
            </a:extLst>
          </p:cNvPr>
          <p:cNvSpPr>
            <a:spLocks noGrp="1"/>
          </p:cNvSpPr>
          <p:nvPr>
            <p:ph idx="1"/>
          </p:nvPr>
        </p:nvSpPr>
        <p:spPr>
          <a:xfrm>
            <a:off x="7535824" y="2556932"/>
            <a:ext cx="3360771" cy="3318936"/>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86478421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15046</TotalTime>
  <Words>2222</Words>
  <Application>Microsoft Macintosh PowerPoint</Application>
  <PresentationFormat>Widescreen</PresentationFormat>
  <Paragraphs>232</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Documentation for Mac  Asp.Net Core 2.0</vt:lpstr>
      <vt:lpstr>Leveling The Playing Field Problem &amp; Goal</vt:lpstr>
      <vt:lpstr>Overview</vt:lpstr>
      <vt:lpstr>GETTING Started</vt:lpstr>
      <vt:lpstr>Learning Razor</vt:lpstr>
      <vt:lpstr>Contents in Razor Pages</vt:lpstr>
      <vt:lpstr>**Important**</vt:lpstr>
      <vt:lpstr>Install your packages from NuGet</vt:lpstr>
      <vt:lpstr>Other Packages came preinstalled:</vt:lpstr>
      <vt:lpstr>**Important**</vt:lpstr>
      <vt:lpstr>Bootstrap installing Design into Visual Studio Asp.Net Core</vt:lpstr>
      <vt:lpstr>Game Plan</vt:lpstr>
      <vt:lpstr>Game Plan</vt:lpstr>
      <vt:lpstr>Final Calculation to include in calculator</vt:lpstr>
      <vt:lpstr>PowerPoint Presentation</vt:lpstr>
      <vt:lpstr>Project Features:</vt:lpstr>
      <vt:lpstr>PowerPoint Presentation</vt:lpstr>
      <vt:lpstr>Main Page</vt:lpstr>
      <vt:lpstr>Main Home Calculation Page</vt:lpstr>
      <vt:lpstr>Hitters</vt:lpstr>
      <vt:lpstr>Hitters Code</vt:lpstr>
      <vt:lpstr>PowerPoint Presentation</vt:lpstr>
      <vt:lpstr>Method</vt:lpstr>
      <vt:lpstr>Hitters</vt:lpstr>
      <vt:lpstr>Hitters HTML</vt:lpstr>
      <vt:lpstr>Pitchers</vt:lpstr>
      <vt:lpstr>Pitchers HTML</vt:lpstr>
      <vt:lpstr>Pitchers .cshtml.cs File</vt:lpstr>
      <vt:lpstr>Pitchers .cshtml.cs File</vt:lpstr>
      <vt:lpstr>Pitcher Method</vt:lpstr>
      <vt:lpstr>Pitchers Front-End Page</vt:lpstr>
      <vt:lpstr>Batting Behind the Scences </vt:lpstr>
      <vt:lpstr>PowerPoint Presentation</vt:lpstr>
      <vt:lpstr>HTML.begin Form</vt:lpstr>
      <vt:lpstr>Search</vt:lpstr>
      <vt:lpstr>Uploading to Server</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for Mac  Asp.Net Core</dc:title>
  <dc:creator>Areli Munoz01</dc:creator>
  <cp:lastModifiedBy>Areli Munoz01</cp:lastModifiedBy>
  <cp:revision>74</cp:revision>
  <dcterms:created xsi:type="dcterms:W3CDTF">2019-04-15T19:37:34Z</dcterms:created>
  <dcterms:modified xsi:type="dcterms:W3CDTF">2019-04-30T21:40:46Z</dcterms:modified>
</cp:coreProperties>
</file>